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1"/>
  </p:notesMasterIdLst>
  <p:sldIdLst>
    <p:sldId id="257" r:id="rId2"/>
    <p:sldId id="258" r:id="rId3"/>
    <p:sldId id="259" r:id="rId4"/>
    <p:sldId id="260" r:id="rId5"/>
    <p:sldId id="261" r:id="rId6"/>
    <p:sldId id="267" r:id="rId7"/>
    <p:sldId id="268" r:id="rId8"/>
    <p:sldId id="323" r:id="rId9"/>
    <p:sldId id="324" r:id="rId10"/>
    <p:sldId id="325" r:id="rId11"/>
    <p:sldId id="326" r:id="rId12"/>
    <p:sldId id="327" r:id="rId13"/>
    <p:sldId id="328" r:id="rId14"/>
    <p:sldId id="329" r:id="rId15"/>
    <p:sldId id="265" r:id="rId16"/>
    <p:sldId id="266" r:id="rId17"/>
    <p:sldId id="269" r:id="rId18"/>
    <p:sldId id="270" r:id="rId19"/>
    <p:sldId id="313" r:id="rId20"/>
    <p:sldId id="310" r:id="rId21"/>
    <p:sldId id="311" r:id="rId22"/>
    <p:sldId id="272" r:id="rId23"/>
    <p:sldId id="291" r:id="rId24"/>
    <p:sldId id="292" r:id="rId25"/>
    <p:sldId id="322" r:id="rId26"/>
    <p:sldId id="274" r:id="rId27"/>
    <p:sldId id="275" r:id="rId28"/>
    <p:sldId id="293" r:id="rId29"/>
    <p:sldId id="321" r:id="rId3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513" autoAdjust="0"/>
  </p:normalViewPr>
  <p:slideViewPr>
    <p:cSldViewPr>
      <p:cViewPr>
        <p:scale>
          <a:sx n="70" d="100"/>
          <a:sy n="70" d="100"/>
        </p:scale>
        <p:origin x="-516" y="-96"/>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0.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8E54B614-A1BD-4C16-97D2-9467C2786B7D}" type="datetimeFigureOut">
              <a:rPr lang="en-US"/>
              <a:pPr>
                <a:defRPr/>
              </a:pPr>
              <a:t>11/21/2013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DC128375-6665-42AB-AF15-D4C02E94E9E5}" type="slidenum">
              <a:rPr lang="en-US"/>
              <a:pPr>
                <a:defRPr/>
              </a:pPr>
              <a:t>‹#›</a:t>
            </a:fld>
            <a:endParaRPr lang="en-US"/>
          </a:p>
        </p:txBody>
      </p:sp>
    </p:spTree>
    <p:extLst>
      <p:ext uri="{BB962C8B-B14F-4D97-AF65-F5344CB8AC3E}">
        <p14:creationId xmlns:p14="http://schemas.microsoft.com/office/powerpoint/2010/main" val="206489833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249D408-E8FD-4474-ABE5-E9891BFF6B95}" type="slidenum">
              <a:rPr lang="en-US" smtClean="0">
                <a:solidFill>
                  <a:srgbClr val="000000"/>
                </a:solidFill>
                <a:latin typeface="Arial" charset="0"/>
              </a:rPr>
              <a:pPr fontAlgn="base">
                <a:spcBef>
                  <a:spcPct val="0"/>
                </a:spcBef>
                <a:spcAft>
                  <a:spcPct val="0"/>
                </a:spcAft>
              </a:pPr>
              <a:t>4</a:t>
            </a:fld>
            <a:endParaRPr lang="en-US" smtClean="0">
              <a:solidFill>
                <a:srgbClr val="000000"/>
              </a:solidFill>
              <a:latin typeface="Arial" charset="0"/>
            </a:endParaRPr>
          </a:p>
        </p:txBody>
      </p:sp>
      <p:sp>
        <p:nvSpPr>
          <p:cNvPr id="1945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945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99860CD-DE69-4D89-8BD7-90E35B8BF699}" type="slidenum">
              <a:rPr lang="en-US" smtClean="0">
                <a:solidFill>
                  <a:srgbClr val="000000"/>
                </a:solidFill>
                <a:latin typeface="Arial" charset="0"/>
              </a:rPr>
              <a:pPr fontAlgn="base">
                <a:spcBef>
                  <a:spcPct val="0"/>
                </a:spcBef>
                <a:spcAft>
                  <a:spcPct val="0"/>
                </a:spcAft>
              </a:pPr>
              <a:t>5</a:t>
            </a:fld>
            <a:endParaRPr lang="en-US" smtClean="0">
              <a:solidFill>
                <a:srgbClr val="000000"/>
              </a:solidFill>
              <a:latin typeface="Arial" charset="0"/>
            </a:endParaRPr>
          </a:p>
        </p:txBody>
      </p:sp>
      <p:sp>
        <p:nvSpPr>
          <p:cNvPr id="2150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1507"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A1B900C-B062-4AF7-96D3-F7056898E50C}" type="slidenum">
              <a:rPr lang="en-US" smtClean="0">
                <a:solidFill>
                  <a:srgbClr val="000000"/>
                </a:solidFill>
                <a:latin typeface="Arial" charset="0"/>
              </a:rPr>
              <a:pPr fontAlgn="base">
                <a:spcBef>
                  <a:spcPct val="0"/>
                </a:spcBef>
                <a:spcAft>
                  <a:spcPct val="0"/>
                </a:spcAft>
              </a:pPr>
              <a:t>6</a:t>
            </a:fld>
            <a:endParaRPr lang="en-US" smtClean="0">
              <a:solidFill>
                <a:srgbClr val="000000"/>
              </a:solidFill>
              <a:latin typeface="Arial" charset="0"/>
            </a:endParaRPr>
          </a:p>
        </p:txBody>
      </p:sp>
      <p:sp>
        <p:nvSpPr>
          <p:cNvPr id="25602" name="Rectangle 2"/>
          <p:cNvSpPr>
            <a:spLocks noGrp="1" noRot="1" noChangeAspect="1" noChangeArrowheads="1" noTextEdit="1"/>
          </p:cNvSpPr>
          <p:nvPr>
            <p:ph type="sldImg"/>
          </p:nvPr>
        </p:nvSpPr>
        <p:spPr bwMode="auto">
          <a:xfrm>
            <a:off x="222250" y="609600"/>
            <a:ext cx="6407150" cy="4805363"/>
          </a:xfrm>
          <a:noFill/>
          <a:ln>
            <a:solidFill>
              <a:srgbClr val="000000"/>
            </a:solidFill>
            <a:miter lim="800000"/>
            <a:headEnd/>
            <a:tailEnd/>
          </a:ln>
        </p:spPr>
      </p:sp>
      <p:sp>
        <p:nvSpPr>
          <p:cNvPr id="25603" name="Rectangle 3"/>
          <p:cNvSpPr>
            <a:spLocks noGrp="1" noChangeArrowheads="1"/>
          </p:cNvSpPr>
          <p:nvPr>
            <p:ph type="body" idx="1"/>
          </p:nvPr>
        </p:nvSpPr>
        <p:spPr bwMode="auto">
          <a:xfrm>
            <a:off x="238125" y="5553075"/>
            <a:ext cx="6381750" cy="3363913"/>
          </a:xfrm>
          <a:noFill/>
        </p:spPr>
        <p:txBody>
          <a:bodyPr wrap="square" numCol="1" anchor="t" anchorCtr="0" compatLnSpc="1">
            <a:prstTxWarp prst="textNoShape">
              <a:avLst/>
            </a:prstTxWarp>
          </a:bodyPr>
          <a:lstStyle/>
          <a:p>
            <a:pPr eaLnBrk="1" hangingPunct="1">
              <a:spcBef>
                <a:spcPct val="0"/>
              </a:spcBef>
            </a:pPr>
            <a:r>
              <a:rPr lang="en-US" smtClean="0"/>
              <a:t>Antibiotic treatment of nosocomial pneumonia is a balancing act. Clinicians need to treat patients with these potentially life-threatening infections with an appropriate initial antimicrobial regimen while also trying to minimize the emergence of resistant pathogens.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F494951-8718-4670-B1D0-7F1DB730CED7}" type="slidenum">
              <a:rPr lang="en-US" smtClean="0">
                <a:solidFill>
                  <a:srgbClr val="000000"/>
                </a:solidFill>
                <a:latin typeface="Arial" charset="0"/>
              </a:rPr>
              <a:pPr fontAlgn="base">
                <a:spcBef>
                  <a:spcPct val="0"/>
                </a:spcBef>
                <a:spcAft>
                  <a:spcPct val="0"/>
                </a:spcAft>
              </a:pPr>
              <a:t>7</a:t>
            </a:fld>
            <a:endParaRPr lang="en-US" smtClean="0">
              <a:solidFill>
                <a:srgbClr val="000000"/>
              </a:solidFill>
              <a:latin typeface="Arial" charset="0"/>
            </a:endParaRPr>
          </a:p>
        </p:txBody>
      </p:sp>
      <p:sp>
        <p:nvSpPr>
          <p:cNvPr id="27650" name="Rectangle 2"/>
          <p:cNvSpPr>
            <a:spLocks noGrp="1" noRot="1" noChangeAspect="1" noChangeArrowheads="1" noTextEdit="1"/>
          </p:cNvSpPr>
          <p:nvPr>
            <p:ph type="sldImg"/>
          </p:nvPr>
        </p:nvSpPr>
        <p:spPr bwMode="auto">
          <a:xfrm>
            <a:off x="1144588" y="685800"/>
            <a:ext cx="4570412" cy="3429000"/>
          </a:xfrm>
          <a:noFill/>
          <a:ln>
            <a:solidFill>
              <a:srgbClr val="000000"/>
            </a:solidFill>
            <a:miter lim="800000"/>
            <a:headEnd/>
            <a:tailEnd/>
          </a:ln>
        </p:spPr>
      </p:sp>
      <p:sp>
        <p:nvSpPr>
          <p:cNvPr id="2765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Rot="1" noChangeAspect="1" noTextEdit="1"/>
          </p:cNvSpPr>
          <p:nvPr>
            <p:ph type="sldImg"/>
          </p:nvPr>
        </p:nvSpPr>
        <p:spPr bwMode="auto">
          <a:noFill/>
          <a:ln>
            <a:solidFill>
              <a:srgbClr val="000000"/>
            </a:solidFill>
            <a:miter lim="800000"/>
            <a:headEnd/>
            <a:tailEnd/>
          </a:ln>
        </p:spPr>
      </p:sp>
      <p:sp>
        <p:nvSpPr>
          <p:cNvPr id="132099" name="Rectangle 3"/>
          <p:cNvSpPr>
            <a:spLocks noGrp="1"/>
          </p:cNvSpPr>
          <p:nvPr>
            <p:ph type="body" idx="1"/>
          </p:nvPr>
        </p:nvSpPr>
        <p:spPr bwMode="auto">
          <a:noFill/>
        </p:spPr>
        <p:txBody>
          <a:bodyPr wrap="square" numCol="1" anchor="t" anchorCtr="0" compatLnSpc="1">
            <a:prstTxWarp prst="textNoShape">
              <a:avLst/>
            </a:prstTxWarp>
          </a:bodyPr>
          <a:lstStyle/>
          <a:p>
            <a:r>
              <a:rPr lang="en-US" dirty="0" smtClean="0"/>
              <a:t>Here I would highlight the organisms that are involved in UTI’s or that are part of this discussion: </a:t>
            </a:r>
            <a:r>
              <a:rPr lang="en-US" dirty="0" err="1" smtClean="0"/>
              <a:t>Cdiff</a:t>
            </a:r>
            <a:r>
              <a:rPr lang="en-US" dirty="0" smtClean="0"/>
              <a:t>, CRE, fluconazole-resistant Candida, ESBLs, VRE, MRS- Pseudomonas.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30158BB-ECDD-42B9-AC2D-8DAAE9C37693}" type="slidenum">
              <a:rPr lang="en-US" smtClean="0">
                <a:solidFill>
                  <a:srgbClr val="000000"/>
                </a:solidFill>
                <a:latin typeface="Arial" charset="0"/>
              </a:rPr>
              <a:pPr fontAlgn="base">
                <a:spcBef>
                  <a:spcPct val="0"/>
                </a:spcBef>
                <a:spcAft>
                  <a:spcPct val="0"/>
                </a:spcAft>
              </a:pPr>
              <a:t>26</a:t>
            </a:fld>
            <a:endParaRPr lang="en-US" smtClean="0">
              <a:solidFill>
                <a:srgbClr val="000000"/>
              </a:solidFill>
              <a:latin typeface="Arial" charset="0"/>
            </a:endParaRPr>
          </a:p>
        </p:txBody>
      </p:sp>
      <p:sp>
        <p:nvSpPr>
          <p:cNvPr id="10752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7523"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buFontTx/>
              <a:buChar char="•"/>
            </a:pPr>
            <a:r>
              <a:rPr lang="en-US" sz="1600" smtClean="0"/>
              <a:t>People who carry bacteria without evidence of infection are colonized.</a:t>
            </a:r>
            <a:endParaRPr lang="en-US" sz="1600" u="sng" smtClean="0"/>
          </a:p>
          <a:p>
            <a:pPr eaLnBrk="1" hangingPunct="1">
              <a:spcBef>
                <a:spcPct val="0"/>
              </a:spcBef>
              <a:buFontTx/>
              <a:buChar char="•"/>
            </a:pPr>
            <a:r>
              <a:rPr lang="en-US" sz="1600" smtClean="0"/>
              <a:t>If an infection develops, it is usually from bacteria that colonize patients.</a:t>
            </a:r>
          </a:p>
          <a:p>
            <a:pPr eaLnBrk="1" hangingPunct="1">
              <a:spcBef>
                <a:spcPct val="0"/>
              </a:spcBef>
              <a:buFontTx/>
              <a:buChar char="•"/>
            </a:pPr>
            <a:r>
              <a:rPr lang="en-US" sz="1600" smtClean="0"/>
              <a:t>Bacteria that colonize patients can be transmitted from one patient to another by the hands of healthcare workers.</a:t>
            </a:r>
          </a:p>
          <a:p>
            <a:pPr eaLnBrk="1" hangingPunct="1">
              <a:spcBef>
                <a:spcPct val="0"/>
              </a:spcBef>
            </a:pPr>
            <a:endParaRPr lang="en-US" sz="160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9DB7ABA-77A1-4CAF-A588-4DAD500EEEA6}" type="slidenum">
              <a:rPr lang="en-US" smtClean="0">
                <a:solidFill>
                  <a:srgbClr val="000000"/>
                </a:solidFill>
                <a:latin typeface="Arial" charset="0"/>
              </a:rPr>
              <a:pPr fontAlgn="base">
                <a:spcBef>
                  <a:spcPct val="0"/>
                </a:spcBef>
                <a:spcAft>
                  <a:spcPct val="0"/>
                </a:spcAft>
              </a:pPr>
              <a:t>27</a:t>
            </a:fld>
            <a:endParaRPr lang="en-US" smtClean="0">
              <a:solidFill>
                <a:srgbClr val="000000"/>
              </a:solidFill>
              <a:latin typeface="Arial" charset="0"/>
            </a:endParaRPr>
          </a:p>
        </p:txBody>
      </p:sp>
      <p:sp>
        <p:nvSpPr>
          <p:cNvPr id="10957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957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buFontTx/>
              <a:buChar char="•"/>
            </a:pPr>
            <a:r>
              <a:rPr lang="en-US" sz="1600" smtClean="0"/>
              <a:t> This iceberg graphically represents colonization versus infection. Those patients that are infected with an organism represent just the “tip of the iceberg” of patients that are colonized or infected. </a:t>
            </a:r>
          </a:p>
          <a:p>
            <a:pPr eaLnBrk="1" hangingPunct="1">
              <a:spcBef>
                <a:spcPct val="0"/>
              </a:spcBef>
              <a:buFontTx/>
              <a:buChar char="•"/>
            </a:pPr>
            <a:r>
              <a:rPr lang="en-US" sz="1600" smtClean="0"/>
              <a:t> Just because a patient is not infected, or showing signs of infection, does not mean that they do not carry organisms that could be transferred to another patient if proper hand hygiene and other infection control precautions are not taken.</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Rectangle 6"/>
          <p:cNvSpPr>
            <a:spLocks noGrp="1" noChangeArrowheads="1"/>
          </p:cNvSpPr>
          <p:nvPr>
            <p:ph type="sldNum" sz="quarter" idx="12"/>
          </p:nvPr>
        </p:nvSpPr>
        <p:spPr/>
        <p:txBody>
          <a:bodyPr/>
          <a:lstStyle>
            <a:lvl1pPr fontAlgn="auto">
              <a:spcBef>
                <a:spcPts val="0"/>
              </a:spcBef>
              <a:spcAft>
                <a:spcPts val="0"/>
              </a:spcAft>
              <a:defRPr/>
            </a:lvl1pPr>
          </a:lstStyle>
          <a:p>
            <a:pPr>
              <a:defRPr/>
            </a:pPr>
            <a:fld id="{3FF6B8D8-0D1B-4008-9C93-F11FDFA2F4A9}"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Rectangle 6"/>
          <p:cNvSpPr>
            <a:spLocks noGrp="1" noChangeArrowheads="1"/>
          </p:cNvSpPr>
          <p:nvPr>
            <p:ph type="sldNum" sz="quarter" idx="12"/>
          </p:nvPr>
        </p:nvSpPr>
        <p:spPr/>
        <p:txBody>
          <a:bodyPr/>
          <a:lstStyle>
            <a:lvl1pPr fontAlgn="auto">
              <a:spcBef>
                <a:spcPts val="0"/>
              </a:spcBef>
              <a:spcAft>
                <a:spcPts val="0"/>
              </a:spcAft>
              <a:defRPr/>
            </a:lvl1pPr>
          </a:lstStyle>
          <a:p>
            <a:pPr>
              <a:defRPr/>
            </a:pPr>
            <a:fld id="{47BCFCFC-3E01-49B7-805F-280D8E29247F}"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Rectangle 6"/>
          <p:cNvSpPr>
            <a:spLocks noGrp="1" noChangeArrowheads="1"/>
          </p:cNvSpPr>
          <p:nvPr>
            <p:ph type="sldNum" sz="quarter" idx="12"/>
          </p:nvPr>
        </p:nvSpPr>
        <p:spPr/>
        <p:txBody>
          <a:bodyPr/>
          <a:lstStyle>
            <a:lvl1pPr fontAlgn="auto">
              <a:spcBef>
                <a:spcPts val="0"/>
              </a:spcBef>
              <a:spcAft>
                <a:spcPts val="0"/>
              </a:spcAft>
              <a:defRPr/>
            </a:lvl1pPr>
          </a:lstStyle>
          <a:p>
            <a:pPr>
              <a:defRPr/>
            </a:pPr>
            <a:fld id="{8A7EA0AB-FCC8-4928-A06A-BFA07352D25C}"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p>
        </p:txBody>
      </p:sp>
      <p:sp>
        <p:nvSpPr>
          <p:cNvPr id="6"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p>
        </p:txBody>
      </p:sp>
      <p:sp>
        <p:nvSpPr>
          <p:cNvPr id="7" name="Rectangle 6"/>
          <p:cNvSpPr>
            <a:spLocks noGrp="1" noChangeArrowheads="1"/>
          </p:cNvSpPr>
          <p:nvPr>
            <p:ph type="sldNum" sz="quarter" idx="12"/>
          </p:nvPr>
        </p:nvSpPr>
        <p:spPr/>
        <p:txBody>
          <a:bodyPr/>
          <a:lstStyle>
            <a:lvl1pPr fontAlgn="auto">
              <a:spcBef>
                <a:spcPts val="0"/>
              </a:spcBef>
              <a:spcAft>
                <a:spcPts val="0"/>
              </a:spcAft>
              <a:defRPr/>
            </a:lvl1pPr>
          </a:lstStyle>
          <a:p>
            <a:pPr>
              <a:defRPr/>
            </a:pPr>
            <a:fld id="{632A0950-2FB0-460E-893C-F24931DE157F}"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p>
        </p:txBody>
      </p:sp>
      <p:sp>
        <p:nvSpPr>
          <p:cNvPr id="8"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p>
        </p:txBody>
      </p:sp>
      <p:sp>
        <p:nvSpPr>
          <p:cNvPr id="9" name="Rectangle 6"/>
          <p:cNvSpPr>
            <a:spLocks noGrp="1" noChangeArrowheads="1"/>
          </p:cNvSpPr>
          <p:nvPr>
            <p:ph type="sldNum" sz="quarter" idx="12"/>
          </p:nvPr>
        </p:nvSpPr>
        <p:spPr/>
        <p:txBody>
          <a:bodyPr/>
          <a:lstStyle>
            <a:lvl1pPr fontAlgn="auto">
              <a:spcBef>
                <a:spcPts val="0"/>
              </a:spcBef>
              <a:spcAft>
                <a:spcPts val="0"/>
              </a:spcAft>
              <a:defRPr/>
            </a:lvl1pPr>
          </a:lstStyle>
          <a:p>
            <a:pPr>
              <a:defRPr/>
            </a:pPr>
            <a:fld id="{E849268C-332D-48D5-8DB0-B10B1C44B15F}"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p>
        </p:txBody>
      </p:sp>
      <p:sp>
        <p:nvSpPr>
          <p:cNvPr id="4"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p>
        </p:txBody>
      </p:sp>
      <p:sp>
        <p:nvSpPr>
          <p:cNvPr id="5" name="Rectangle 6"/>
          <p:cNvSpPr>
            <a:spLocks noGrp="1" noChangeArrowheads="1"/>
          </p:cNvSpPr>
          <p:nvPr>
            <p:ph type="sldNum" sz="quarter" idx="12"/>
          </p:nvPr>
        </p:nvSpPr>
        <p:spPr/>
        <p:txBody>
          <a:bodyPr/>
          <a:lstStyle>
            <a:lvl1pPr fontAlgn="auto">
              <a:spcBef>
                <a:spcPts val="0"/>
              </a:spcBef>
              <a:spcAft>
                <a:spcPts val="0"/>
              </a:spcAft>
              <a:defRPr/>
            </a:lvl1pPr>
          </a:lstStyle>
          <a:p>
            <a:pPr>
              <a:defRPr/>
            </a:pPr>
            <a:fld id="{FDE8C0BB-88C1-435A-BF43-7F680CD998DD}"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p>
        </p:txBody>
      </p:sp>
      <p:sp>
        <p:nvSpPr>
          <p:cNvPr id="3"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p>
        </p:txBody>
      </p:sp>
      <p:sp>
        <p:nvSpPr>
          <p:cNvPr id="4" name="Rectangle 6"/>
          <p:cNvSpPr>
            <a:spLocks noGrp="1" noChangeArrowheads="1"/>
          </p:cNvSpPr>
          <p:nvPr>
            <p:ph type="sldNum" sz="quarter" idx="12"/>
          </p:nvPr>
        </p:nvSpPr>
        <p:spPr/>
        <p:txBody>
          <a:bodyPr/>
          <a:lstStyle>
            <a:lvl1pPr fontAlgn="auto">
              <a:spcBef>
                <a:spcPts val="0"/>
              </a:spcBef>
              <a:spcAft>
                <a:spcPts val="0"/>
              </a:spcAft>
              <a:defRPr/>
            </a:lvl1pPr>
          </a:lstStyle>
          <a:p>
            <a:pPr>
              <a:defRPr/>
            </a:pPr>
            <a:fld id="{8F938278-9C77-4937-AB99-742846A2CE45}"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p>
        </p:txBody>
      </p:sp>
      <p:sp>
        <p:nvSpPr>
          <p:cNvPr id="6"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p>
        </p:txBody>
      </p:sp>
      <p:sp>
        <p:nvSpPr>
          <p:cNvPr id="7" name="Rectangle 6"/>
          <p:cNvSpPr>
            <a:spLocks noGrp="1" noChangeArrowheads="1"/>
          </p:cNvSpPr>
          <p:nvPr>
            <p:ph type="sldNum" sz="quarter" idx="12"/>
          </p:nvPr>
        </p:nvSpPr>
        <p:spPr/>
        <p:txBody>
          <a:bodyPr/>
          <a:lstStyle>
            <a:lvl1pPr fontAlgn="auto">
              <a:spcBef>
                <a:spcPts val="0"/>
              </a:spcBef>
              <a:spcAft>
                <a:spcPts val="0"/>
              </a:spcAft>
              <a:defRPr/>
            </a:lvl1pPr>
          </a:lstStyle>
          <a:p>
            <a:pPr>
              <a:defRPr/>
            </a:pPr>
            <a:fld id="{70A3250B-621D-4B34-99DD-A7FE0F11B333}"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p>
        </p:txBody>
      </p:sp>
      <p:sp>
        <p:nvSpPr>
          <p:cNvPr id="6"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p>
        </p:txBody>
      </p:sp>
      <p:sp>
        <p:nvSpPr>
          <p:cNvPr id="7" name="Rectangle 6"/>
          <p:cNvSpPr>
            <a:spLocks noGrp="1" noChangeArrowheads="1"/>
          </p:cNvSpPr>
          <p:nvPr>
            <p:ph type="sldNum" sz="quarter" idx="12"/>
          </p:nvPr>
        </p:nvSpPr>
        <p:spPr/>
        <p:txBody>
          <a:bodyPr/>
          <a:lstStyle>
            <a:lvl1pPr fontAlgn="auto">
              <a:spcBef>
                <a:spcPts val="0"/>
              </a:spcBef>
              <a:spcAft>
                <a:spcPts val="0"/>
              </a:spcAft>
              <a:defRPr/>
            </a:lvl1pPr>
          </a:lstStyle>
          <a:p>
            <a:pPr>
              <a:defRPr/>
            </a:pPr>
            <a:fld id="{2143B636-1705-409A-A0AB-495E91C7AFE0}"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Rectangle 6"/>
          <p:cNvSpPr>
            <a:spLocks noGrp="1" noChangeArrowheads="1"/>
          </p:cNvSpPr>
          <p:nvPr>
            <p:ph type="sldNum" sz="quarter" idx="12"/>
          </p:nvPr>
        </p:nvSpPr>
        <p:spPr/>
        <p:txBody>
          <a:bodyPr/>
          <a:lstStyle>
            <a:lvl1pPr fontAlgn="auto">
              <a:spcBef>
                <a:spcPts val="0"/>
              </a:spcBef>
              <a:spcAft>
                <a:spcPts val="0"/>
              </a:spcAft>
              <a:defRPr/>
            </a:lvl1pPr>
          </a:lstStyle>
          <a:p>
            <a:pPr>
              <a:defRPr/>
            </a:pPr>
            <a:fld id="{CAC93013-3216-40D6-981A-6B0779A942BC}"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Rectangle 6"/>
          <p:cNvSpPr>
            <a:spLocks noGrp="1" noChangeArrowheads="1"/>
          </p:cNvSpPr>
          <p:nvPr>
            <p:ph type="sldNum" sz="quarter" idx="12"/>
          </p:nvPr>
        </p:nvSpPr>
        <p:spPr/>
        <p:txBody>
          <a:bodyPr/>
          <a:lstStyle>
            <a:lvl1pPr fontAlgn="auto">
              <a:spcBef>
                <a:spcPts val="0"/>
              </a:spcBef>
              <a:spcAft>
                <a:spcPts val="0"/>
              </a:spcAft>
              <a:defRPr/>
            </a:lvl1pPr>
          </a:lstStyle>
          <a:p>
            <a:pPr>
              <a:defRPr/>
            </a:pPr>
            <a:fld id="{6051B12C-EA4E-466C-9283-BDE87A4108E4}"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30725"/>
          </a:xfrm>
        </p:spPr>
        <p:txBody>
          <a:bodyPr/>
          <a:lstStyle/>
          <a:p>
            <a:pPr lvl="0"/>
            <a:endParaRPr lang="en-US" noProof="0" smtClean="0"/>
          </a:p>
        </p:txBody>
      </p:sp>
      <p:sp>
        <p:nvSpPr>
          <p:cNvPr id="4" name="Rectangle 4"/>
          <p:cNvSpPr>
            <a:spLocks noGrp="1" noChangeArrowheads="1"/>
          </p:cNvSpPr>
          <p:nvPr>
            <p:ph type="dt" sz="half" idx="10"/>
          </p:nvPr>
        </p:nvSpPr>
        <p:spPr/>
        <p:txBody>
          <a:bodyPr/>
          <a:lstStyle>
            <a:lvl1pPr fontAlgn="auto">
              <a:spcBef>
                <a:spcPts val="0"/>
              </a:spcBef>
              <a:spcAft>
                <a:spcPts val="0"/>
              </a:spcAft>
              <a:defRPr>
                <a:solidFill>
                  <a:srgbClr val="000000"/>
                </a:solidFill>
                <a:ea typeface="MS PGothic" pitchFamily="34" charset="-128"/>
              </a:defRPr>
            </a:lvl1pPr>
          </a:lstStyle>
          <a:p>
            <a:pPr>
              <a:defRPr/>
            </a:pPr>
            <a:endParaRPr lang="en-US"/>
          </a:p>
        </p:txBody>
      </p:sp>
      <p:sp>
        <p:nvSpPr>
          <p:cNvPr id="5" name="Rectangle 5"/>
          <p:cNvSpPr>
            <a:spLocks noGrp="1" noChangeArrowheads="1"/>
          </p:cNvSpPr>
          <p:nvPr>
            <p:ph type="ftr" sz="quarter" idx="11"/>
          </p:nvPr>
        </p:nvSpPr>
        <p:spPr/>
        <p:txBody>
          <a:bodyPr/>
          <a:lstStyle>
            <a:lvl1pPr fontAlgn="auto">
              <a:spcBef>
                <a:spcPts val="0"/>
              </a:spcBef>
              <a:spcAft>
                <a:spcPts val="0"/>
              </a:spcAft>
              <a:defRPr>
                <a:solidFill>
                  <a:srgbClr val="000000"/>
                </a:solidFill>
                <a:ea typeface="MS PGothic" pitchFamily="34" charset="-128"/>
              </a:defRPr>
            </a:lvl1pPr>
          </a:lstStyle>
          <a:p>
            <a:pPr>
              <a:defRPr/>
            </a:pPr>
            <a:endParaRPr lang="en-US"/>
          </a:p>
        </p:txBody>
      </p:sp>
      <p:sp>
        <p:nvSpPr>
          <p:cNvPr id="6" name="Rectangle 6"/>
          <p:cNvSpPr>
            <a:spLocks noGrp="1" noChangeArrowheads="1"/>
          </p:cNvSpPr>
          <p:nvPr>
            <p:ph type="sldNum" sz="quarter" idx="12"/>
          </p:nvPr>
        </p:nvSpPr>
        <p:spPr/>
        <p:txBody>
          <a:bodyPr/>
          <a:lstStyle>
            <a:lvl1pPr fontAlgn="auto">
              <a:spcBef>
                <a:spcPts val="0"/>
              </a:spcBef>
              <a:spcAft>
                <a:spcPts val="0"/>
              </a:spcAft>
              <a:defRPr>
                <a:solidFill>
                  <a:srgbClr val="000000"/>
                </a:solidFill>
                <a:ea typeface="MS PGothic" pitchFamily="34" charset="-128"/>
              </a:defRPr>
            </a:lvl1pPr>
          </a:lstStyle>
          <a:p>
            <a:pPr>
              <a:defRPr/>
            </a:pPr>
            <a:fld id="{98657146-BB57-46EF-A604-6A4355314EBD}"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latin typeface="Arial" pitchFamily="34" charset="0"/>
                <a:ea typeface="+mn-ea"/>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Arial" pitchFamily="34" charset="0"/>
                <a:ea typeface="+mn-ea"/>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latin typeface="Arial" pitchFamily="34" charset="0"/>
                <a:ea typeface="+mn-ea"/>
              </a:defRPr>
            </a:lvl1pPr>
          </a:lstStyle>
          <a:p>
            <a:pPr>
              <a:defRPr/>
            </a:pPr>
            <a:fld id="{C9E4A93C-D01F-4C50-B910-34B588E02E37}"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oleObject" Target="../embeddings/oleObject1.bin"/><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png"/><Relationship Id="rId9"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images.google.com/imgres?imgurl=http://www.totalsurveys.co.uk/Portals/0/images/Pipeline.jpg&amp;imgrefurl=http://www.totalsurveys.co.uk/pipeline+surveys.aspx&amp;usg=__aHAcWRKqeM5UX0lPACAgfw0Rsus=&amp;h=336&amp;w=448&amp;sz=31&amp;hl=en&amp;start=9&amp;um=1&amp;tbnid=1xBpReomcogn-M:&amp;tbnh=95&amp;tbnw=127&amp;prev=/images?q=pipeline&amp;hl=en&amp;rlz=1T4GGLL_enUS312US312&amp;um=1"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19.emf"/></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20.emf"/></Relationships>
</file>

<file path=ppt/slides/_rels/slide2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2" name="Rectangle 2"/>
          <p:cNvSpPr>
            <a:spLocks noGrp="1" noChangeArrowheads="1"/>
          </p:cNvSpPr>
          <p:nvPr>
            <p:ph type="ctrTitle"/>
          </p:nvPr>
        </p:nvSpPr>
        <p:spPr>
          <a:xfrm>
            <a:off x="762000" y="1425575"/>
            <a:ext cx="7772400" cy="1470025"/>
          </a:xfrm>
        </p:spPr>
        <p:txBody>
          <a:bodyPr/>
          <a:lstStyle/>
          <a:p>
            <a:pPr eaLnBrk="1" hangingPunct="1"/>
            <a:r>
              <a:rPr lang="en-US" sz="4800" smtClean="0">
                <a:cs typeface="Arial" charset="0"/>
              </a:rPr>
              <a:t> </a:t>
            </a:r>
            <a:r>
              <a:rPr lang="en-US" sz="5400" smtClean="0">
                <a:cs typeface="Arial" charset="0"/>
              </a:rPr>
              <a:t>Prudent Use of Antibiotics in Long Term Care Residents with Suspected UTI</a:t>
            </a:r>
            <a:endParaRPr lang="en-US" sz="5400" smtClean="0"/>
          </a:p>
        </p:txBody>
      </p:sp>
      <p:sp>
        <p:nvSpPr>
          <p:cNvPr id="15373" name="Rectangle 3"/>
          <p:cNvSpPr>
            <a:spLocks noGrp="1" noChangeArrowheads="1"/>
          </p:cNvSpPr>
          <p:nvPr>
            <p:ph type="subTitle" idx="1"/>
          </p:nvPr>
        </p:nvSpPr>
        <p:spPr>
          <a:xfrm>
            <a:off x="1295400" y="4191000"/>
            <a:ext cx="6400800" cy="1752600"/>
          </a:xfrm>
        </p:spPr>
        <p:txBody>
          <a:bodyPr/>
          <a:lstStyle/>
          <a:p>
            <a:pPr eaLnBrk="1" hangingPunct="1">
              <a:lnSpc>
                <a:spcPct val="80000"/>
              </a:lnSpc>
            </a:pPr>
            <a:r>
              <a:rPr lang="en-US" sz="1800" smtClean="0"/>
              <a:t>Shira Doron, MD</a:t>
            </a:r>
          </a:p>
          <a:p>
            <a:pPr eaLnBrk="1" hangingPunct="1">
              <a:lnSpc>
                <a:spcPct val="80000"/>
              </a:lnSpc>
            </a:pPr>
            <a:r>
              <a:rPr lang="en-US" sz="1800" smtClean="0"/>
              <a:t>Assistant Professor of Medicine</a:t>
            </a:r>
          </a:p>
          <a:p>
            <a:pPr eaLnBrk="1" hangingPunct="1">
              <a:lnSpc>
                <a:spcPct val="80000"/>
              </a:lnSpc>
            </a:pPr>
            <a:r>
              <a:rPr lang="en-US" sz="1800" smtClean="0"/>
              <a:t>Division of Geographic Medicine and Infectious Diseases</a:t>
            </a:r>
          </a:p>
          <a:p>
            <a:pPr eaLnBrk="1" hangingPunct="1">
              <a:lnSpc>
                <a:spcPct val="80000"/>
              </a:lnSpc>
            </a:pPr>
            <a:r>
              <a:rPr lang="en-US" sz="1800" smtClean="0"/>
              <a:t>Tufts Medical Center</a:t>
            </a:r>
          </a:p>
          <a:p>
            <a:pPr eaLnBrk="1" hangingPunct="1">
              <a:lnSpc>
                <a:spcPct val="80000"/>
              </a:lnSpc>
            </a:pPr>
            <a:r>
              <a:rPr lang="en-US" sz="1800" smtClean="0"/>
              <a:t>Boston, MA</a:t>
            </a:r>
          </a:p>
          <a:p>
            <a:pPr eaLnBrk="1" hangingPunct="1">
              <a:lnSpc>
                <a:spcPct val="80000"/>
              </a:lnSpc>
            </a:pPr>
            <a:endParaRPr lang="en-US" sz="1800" smtClean="0"/>
          </a:p>
          <a:p>
            <a:r>
              <a:rPr lang="en-US" sz="1800" smtClean="0"/>
              <a:t>Consultant to Massachusetts Partnership Collaborative:</a:t>
            </a:r>
          </a:p>
          <a:p>
            <a:r>
              <a:rPr lang="en-US" sz="1800" smtClean="0"/>
              <a:t> Improving Antibiotic Stewardship for UTI</a:t>
            </a:r>
          </a:p>
          <a:p>
            <a:pPr eaLnBrk="1" hangingPunct="1">
              <a:lnSpc>
                <a:spcPct val="80000"/>
              </a:lnSpc>
            </a:pPr>
            <a:endParaRPr lang="en-US" sz="1800" smtClean="0"/>
          </a:p>
        </p:txBody>
      </p:sp>
      <p:pic>
        <p:nvPicPr>
          <p:cNvPr id="15374" name="Picture 2" descr="New Masspro Logo black"/>
          <p:cNvPicPr>
            <a:picLocks noChangeAspect="1" noChangeArrowheads="1"/>
          </p:cNvPicPr>
          <p:nvPr/>
        </p:nvPicPr>
        <p:blipFill>
          <a:blip r:embed="rId3"/>
          <a:srcRect/>
          <a:stretch>
            <a:fillRect/>
          </a:stretch>
        </p:blipFill>
        <p:spPr bwMode="auto">
          <a:xfrm>
            <a:off x="228600" y="5486400"/>
            <a:ext cx="1171575" cy="238125"/>
          </a:xfrm>
          <a:prstGeom prst="rect">
            <a:avLst/>
          </a:prstGeom>
          <a:noFill/>
          <a:ln w="9525">
            <a:noFill/>
            <a:miter lim="800000"/>
            <a:headEnd/>
            <a:tailEnd/>
          </a:ln>
        </p:spPr>
      </p:pic>
      <p:pic>
        <p:nvPicPr>
          <p:cNvPr id="15375" name="Picture 1"/>
          <p:cNvPicPr>
            <a:picLocks noChangeAspect="1" noChangeArrowheads="1"/>
          </p:cNvPicPr>
          <p:nvPr/>
        </p:nvPicPr>
        <p:blipFill>
          <a:blip r:embed="rId4"/>
          <a:srcRect/>
          <a:stretch>
            <a:fillRect/>
          </a:stretch>
        </p:blipFill>
        <p:spPr bwMode="auto">
          <a:xfrm>
            <a:off x="6934200" y="5257800"/>
            <a:ext cx="1866900" cy="485775"/>
          </a:xfrm>
          <a:prstGeom prst="rect">
            <a:avLst/>
          </a:prstGeom>
          <a:noFill/>
          <a:ln w="9525">
            <a:noFill/>
            <a:miter lim="800000"/>
            <a:headEnd/>
            <a:tailEnd/>
          </a:ln>
        </p:spPr>
      </p:pic>
      <p:pic>
        <p:nvPicPr>
          <p:cNvPr id="15376" name="Picture 3" descr="MassSeniorAssociation-blacklogo.jpg"/>
          <p:cNvPicPr>
            <a:picLocks noChangeAspect="1" noChangeArrowheads="1"/>
          </p:cNvPicPr>
          <p:nvPr/>
        </p:nvPicPr>
        <p:blipFill>
          <a:blip r:embed="rId5"/>
          <a:srcRect/>
          <a:stretch>
            <a:fillRect/>
          </a:stretch>
        </p:blipFill>
        <p:spPr bwMode="auto">
          <a:xfrm>
            <a:off x="381000" y="3657600"/>
            <a:ext cx="638175" cy="742950"/>
          </a:xfrm>
          <a:prstGeom prst="rect">
            <a:avLst/>
          </a:prstGeom>
          <a:noFill/>
          <a:ln w="9525">
            <a:noFill/>
            <a:miter lim="800000"/>
            <a:headEnd/>
            <a:tailEnd/>
          </a:ln>
        </p:spPr>
      </p:pic>
      <p:pic>
        <p:nvPicPr>
          <p:cNvPr id="15377" name="Picture 1" descr="C:\Documents and Settings\sabrinaa\Local Settings\Temporary Internet Files\Content.Outlook\99165H9W\Copy of Seal-DPH.jpg"/>
          <p:cNvPicPr>
            <a:picLocks noChangeAspect="1" noChangeArrowheads="1"/>
          </p:cNvPicPr>
          <p:nvPr/>
        </p:nvPicPr>
        <p:blipFill>
          <a:blip r:embed="rId6"/>
          <a:srcRect/>
          <a:stretch>
            <a:fillRect/>
          </a:stretch>
        </p:blipFill>
        <p:spPr bwMode="auto">
          <a:xfrm>
            <a:off x="8077200" y="3581400"/>
            <a:ext cx="733425" cy="742950"/>
          </a:xfrm>
          <a:prstGeom prst="rect">
            <a:avLst/>
          </a:prstGeom>
          <a:noFill/>
          <a:ln w="9525">
            <a:noFill/>
            <a:miter lim="800000"/>
            <a:headEnd/>
            <a:tailEnd/>
          </a:ln>
        </p:spPr>
      </p:pic>
      <p:pic>
        <p:nvPicPr>
          <p:cNvPr id="15378" name="Picture 17" descr="TMC"/>
          <p:cNvPicPr>
            <a:picLocks noChangeAspect="1" noChangeArrowheads="1"/>
          </p:cNvPicPr>
          <p:nvPr/>
        </p:nvPicPr>
        <p:blipFill>
          <a:blip r:embed="rId7"/>
          <a:srcRect/>
          <a:stretch>
            <a:fillRect/>
          </a:stretch>
        </p:blipFill>
        <p:spPr bwMode="auto">
          <a:xfrm>
            <a:off x="0" y="381000"/>
            <a:ext cx="2362200" cy="566738"/>
          </a:xfrm>
          <a:prstGeom prst="rect">
            <a:avLst/>
          </a:prstGeom>
          <a:noFill/>
          <a:ln w="9525">
            <a:noFill/>
            <a:miter lim="800000"/>
            <a:headEnd/>
            <a:tailEnd/>
          </a:ln>
        </p:spPr>
      </p:pic>
      <p:graphicFrame>
        <p:nvGraphicFramePr>
          <p:cNvPr id="15371" name="Object 12"/>
          <p:cNvGraphicFramePr>
            <a:graphicFrameLocks noChangeAspect="1"/>
          </p:cNvGraphicFramePr>
          <p:nvPr/>
        </p:nvGraphicFramePr>
        <p:xfrm>
          <a:off x="7848600" y="228600"/>
          <a:ext cx="990600" cy="990600"/>
        </p:xfrm>
        <a:graphic>
          <a:graphicData uri="http://schemas.openxmlformats.org/presentationml/2006/ole">
            <mc:AlternateContent xmlns:mc="http://schemas.openxmlformats.org/markup-compatibility/2006">
              <mc:Choice xmlns:v="urn:schemas-microsoft-com:vml" Requires="v">
                <p:oleObj spid="_x0000_s15374" name="Photo Editor Photo" r:id="rId8" imgW="2742857" imgH="2742857" progId="">
                  <p:embed/>
                </p:oleObj>
              </mc:Choice>
              <mc:Fallback>
                <p:oleObj name="Photo Editor Photo" r:id="rId8" imgW="2742857" imgH="2742857" progId="">
                  <p:embed/>
                  <p:pic>
                    <p:nvPicPr>
                      <p:cNvPr id="0" name="Object 1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848600" y="228600"/>
                        <a:ext cx="990600" cy="990600"/>
                      </a:xfrm>
                      <a:prstGeom prst="rect">
                        <a:avLst/>
                      </a:prstGeom>
                      <a:noFill/>
                      <a:extLst>
                        <a:ext uri="{909E8E84-426E-40DD-AFC4-6F175D3DCCD1}">
                          <a14:hiddenFill xmlns:a14="http://schemas.microsoft.com/office/drawing/2010/main">
                            <a:solidFill>
                              <a:schemeClr val="accent1">
                                <a:alpha val="50000"/>
                              </a:schemeClr>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ChangeArrowheads="1"/>
          </p:cNvSpPr>
          <p:nvPr>
            <p:ph type="title"/>
          </p:nvPr>
        </p:nvSpPr>
        <p:spPr/>
        <p:txBody>
          <a:bodyPr/>
          <a:lstStyle/>
          <a:p>
            <a:pPr eaLnBrk="1" hangingPunct="1"/>
            <a:r>
              <a:rPr lang="en-US" sz="4000" smtClean="0"/>
              <a:t>Antibiotics in Long Term Care:</a:t>
            </a:r>
            <a:br>
              <a:rPr lang="en-US" sz="4000" smtClean="0"/>
            </a:br>
            <a:r>
              <a:rPr lang="en-US" sz="4000" smtClean="0"/>
              <a:t>why do we care?</a:t>
            </a:r>
          </a:p>
        </p:txBody>
      </p:sp>
      <p:sp>
        <p:nvSpPr>
          <p:cNvPr id="16386" name="Rectangle 3"/>
          <p:cNvSpPr>
            <a:spLocks noGrp="1" noChangeArrowheads="1"/>
          </p:cNvSpPr>
          <p:nvPr>
            <p:ph type="body" idx="1"/>
          </p:nvPr>
        </p:nvSpPr>
        <p:spPr/>
        <p:txBody>
          <a:bodyPr/>
          <a:lstStyle/>
          <a:p>
            <a:pPr eaLnBrk="1" hangingPunct="1">
              <a:spcAft>
                <a:spcPct val="10000"/>
              </a:spcAft>
            </a:pPr>
            <a:r>
              <a:rPr lang="en-US" sz="2800" smtClean="0"/>
              <a:t>Antibiotics are among the most commonly prescribed classes of medications in long-term care facilities</a:t>
            </a:r>
          </a:p>
          <a:p>
            <a:pPr eaLnBrk="1" hangingPunct="1">
              <a:spcAft>
                <a:spcPct val="10000"/>
              </a:spcAft>
            </a:pPr>
            <a:r>
              <a:rPr lang="en-US" sz="2800" smtClean="0"/>
              <a:t>Up to 70% of residents in long-term care facilities per year receive an antibiotic</a:t>
            </a:r>
          </a:p>
          <a:p>
            <a:pPr eaLnBrk="1" hangingPunct="1">
              <a:spcAft>
                <a:spcPct val="10000"/>
              </a:spcAft>
            </a:pPr>
            <a:r>
              <a:rPr lang="en-US" sz="2800" smtClean="0"/>
              <a:t>It is estimated that between $38 million and $137 million are spent each year on antibiotics for long-term care residents</a:t>
            </a:r>
          </a:p>
          <a:p>
            <a:pPr eaLnBrk="1" hangingPunct="1">
              <a:spcAft>
                <a:spcPct val="10000"/>
              </a:spcAft>
            </a:pPr>
            <a:r>
              <a:rPr lang="en-US" sz="2800" smtClean="0"/>
              <a:t>As much as half of antibiotic use in long term care may be inappropriate or unnecessary</a:t>
            </a:r>
          </a:p>
          <a:p>
            <a:pPr eaLnBrk="1" hangingPunct="1"/>
            <a:endParaRPr lang="en-US" smtClean="0"/>
          </a:p>
        </p:txBody>
      </p:sp>
      <p:sp>
        <p:nvSpPr>
          <p:cNvPr id="16387" name="Slide Number Placeholder 3"/>
          <p:cNvSpPr>
            <a:spLocks noGrp="1"/>
          </p:cNvSpPr>
          <p:nvPr>
            <p:ph type="sldNum" sz="quarter" idx="12"/>
          </p:nvPr>
        </p:nvSpPr>
        <p:spPr>
          <a:noFill/>
        </p:spPr>
        <p:txBody>
          <a:bodyPr/>
          <a:lstStyle/>
          <a:p>
            <a:pPr fontAlgn="base">
              <a:spcBef>
                <a:spcPct val="0"/>
              </a:spcBef>
              <a:spcAft>
                <a:spcPct val="0"/>
              </a:spcAft>
            </a:pPr>
            <a:fld id="{F10C03DF-A016-4870-AE5E-1E5F5C163903}" type="slidenum">
              <a:rPr lang="en-US" smtClean="0">
                <a:latin typeface="Arial" charset="0"/>
              </a:rPr>
              <a:pPr fontAlgn="base">
                <a:spcBef>
                  <a:spcPct val="0"/>
                </a:spcBef>
                <a:spcAft>
                  <a:spcPct val="0"/>
                </a:spcAft>
              </a:pPr>
              <a:t>2</a:t>
            </a:fld>
            <a:endParaRPr lang="en-US" smtClean="0">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6386">
                                            <p:txEl>
                                              <p:pRg st="0" end="0"/>
                                            </p:txEl>
                                          </p:spTgt>
                                        </p:tgtEl>
                                        <p:attrNameLst>
                                          <p:attrName>style.visibility</p:attrName>
                                        </p:attrNameLst>
                                      </p:cBhvr>
                                      <p:to>
                                        <p:strVal val="visible"/>
                                      </p:to>
                                    </p:set>
                                    <p:anim calcmode="lin" valueType="num">
                                      <p:cBhvr additive="base">
                                        <p:cTn id="7" dur="500" fill="hold"/>
                                        <p:tgtEl>
                                          <p:spTgt spid="16386">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638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6386">
                                            <p:txEl>
                                              <p:pRg st="1" end="1"/>
                                            </p:txEl>
                                          </p:spTgt>
                                        </p:tgtEl>
                                        <p:attrNameLst>
                                          <p:attrName>style.visibility</p:attrName>
                                        </p:attrNameLst>
                                      </p:cBhvr>
                                      <p:to>
                                        <p:strVal val="visible"/>
                                      </p:to>
                                    </p:set>
                                    <p:anim calcmode="lin" valueType="num">
                                      <p:cBhvr additive="base">
                                        <p:cTn id="13" dur="500" fill="hold"/>
                                        <p:tgtEl>
                                          <p:spTgt spid="16386">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6386">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16386">
                                            <p:txEl>
                                              <p:pRg st="2" end="2"/>
                                            </p:txEl>
                                          </p:spTgt>
                                        </p:tgtEl>
                                        <p:attrNameLst>
                                          <p:attrName>style.visibility</p:attrName>
                                        </p:attrNameLst>
                                      </p:cBhvr>
                                      <p:to>
                                        <p:strVal val="visible"/>
                                      </p:to>
                                    </p:set>
                                    <p:anim calcmode="lin" valueType="num">
                                      <p:cBhvr additive="base">
                                        <p:cTn id="19" dur="500" fill="hold"/>
                                        <p:tgtEl>
                                          <p:spTgt spid="16386">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6386">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16386">
                                            <p:txEl>
                                              <p:pRg st="3" end="3"/>
                                            </p:txEl>
                                          </p:spTgt>
                                        </p:tgtEl>
                                        <p:attrNameLst>
                                          <p:attrName>style.visibility</p:attrName>
                                        </p:attrNameLst>
                                      </p:cBhvr>
                                      <p:to>
                                        <p:strVal val="visible"/>
                                      </p:to>
                                    </p:set>
                                    <p:anim calcmode="lin" valueType="num">
                                      <p:cBhvr additive="base">
                                        <p:cTn id="25" dur="500" fill="hold"/>
                                        <p:tgtEl>
                                          <p:spTgt spid="16386">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6386">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ChangeArrowheads="1"/>
          </p:cNvSpPr>
          <p:nvPr>
            <p:ph type="title"/>
          </p:nvPr>
        </p:nvSpPr>
        <p:spPr/>
        <p:txBody>
          <a:bodyPr/>
          <a:lstStyle/>
          <a:p>
            <a:pPr eaLnBrk="1" hangingPunct="1"/>
            <a:r>
              <a:rPr lang="en-US" sz="4000" smtClean="0"/>
              <a:t>The importance of prudent use of antibiotics</a:t>
            </a:r>
          </a:p>
        </p:txBody>
      </p:sp>
      <p:pic>
        <p:nvPicPr>
          <p:cNvPr id="17410" name="Content Placeholder 3" descr="antibiotic-resistance-graph1.jpg"/>
          <p:cNvPicPr>
            <a:picLocks noGrp="1" noChangeAspect="1"/>
          </p:cNvPicPr>
          <p:nvPr>
            <p:ph type="body" idx="1"/>
          </p:nvPr>
        </p:nvPicPr>
        <p:blipFill>
          <a:blip r:embed="rId2"/>
          <a:srcRect/>
          <a:stretch>
            <a:fillRect/>
          </a:stretch>
        </p:blipFill>
        <p:spPr>
          <a:xfrm>
            <a:off x="1905000" y="1881188"/>
            <a:ext cx="5334000" cy="3962400"/>
          </a:xfrm>
        </p:spPr>
      </p:pic>
      <p:sp>
        <p:nvSpPr>
          <p:cNvPr id="17411" name="Slide Number Placeholder 3"/>
          <p:cNvSpPr>
            <a:spLocks noGrp="1"/>
          </p:cNvSpPr>
          <p:nvPr>
            <p:ph type="sldNum" sz="quarter" idx="12"/>
          </p:nvPr>
        </p:nvSpPr>
        <p:spPr>
          <a:noFill/>
        </p:spPr>
        <p:txBody>
          <a:bodyPr/>
          <a:lstStyle/>
          <a:p>
            <a:pPr fontAlgn="base">
              <a:spcBef>
                <a:spcPct val="0"/>
              </a:spcBef>
              <a:spcAft>
                <a:spcPct val="0"/>
              </a:spcAft>
            </a:pPr>
            <a:fld id="{79AC8E0D-D526-4F82-A050-DF22588EBCB2}" type="slidenum">
              <a:rPr lang="en-US" smtClean="0">
                <a:latin typeface="Arial" charset="0"/>
              </a:rPr>
              <a:pPr fontAlgn="base">
                <a:spcBef>
                  <a:spcPct val="0"/>
                </a:spcBef>
                <a:spcAft>
                  <a:spcPct val="0"/>
                </a:spcAft>
              </a:pPr>
              <a:t>3</a:t>
            </a:fld>
            <a:endParaRPr lang="en-US" smtClean="0">
              <a:latin typeface="Arial"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5" descr="Chart"/>
          <p:cNvPicPr>
            <a:picLocks noChangeAspect="1" noChangeArrowheads="1"/>
          </p:cNvPicPr>
          <p:nvPr/>
        </p:nvPicPr>
        <p:blipFill>
          <a:blip r:embed="rId3"/>
          <a:srcRect/>
          <a:stretch>
            <a:fillRect/>
          </a:stretch>
        </p:blipFill>
        <p:spPr bwMode="auto">
          <a:xfrm>
            <a:off x="1143000" y="1752600"/>
            <a:ext cx="7391400" cy="3900488"/>
          </a:xfrm>
          <a:prstGeom prst="rect">
            <a:avLst/>
          </a:prstGeom>
          <a:noFill/>
          <a:ln w="9525">
            <a:noFill/>
            <a:miter lim="800000"/>
            <a:headEnd/>
            <a:tailEnd/>
          </a:ln>
        </p:spPr>
      </p:pic>
      <p:sp>
        <p:nvSpPr>
          <p:cNvPr id="18434" name="Rectangle 6"/>
          <p:cNvSpPr>
            <a:spLocks noGrp="1" noChangeArrowheads="1"/>
          </p:cNvSpPr>
          <p:nvPr>
            <p:ph type="title" idx="4294967295"/>
          </p:nvPr>
        </p:nvSpPr>
        <p:spPr/>
        <p:txBody>
          <a:bodyPr/>
          <a:lstStyle/>
          <a:p>
            <a:pPr eaLnBrk="1" hangingPunct="1"/>
            <a:r>
              <a:rPr lang="en-US" smtClean="0">
                <a:solidFill>
                  <a:schemeClr val="tx1"/>
                </a:solidFill>
              </a:rPr>
              <a:t>Bad Bugs No Drugs</a:t>
            </a:r>
          </a:p>
        </p:txBody>
      </p:sp>
      <p:sp>
        <p:nvSpPr>
          <p:cNvPr id="18435" name="Slide Number Placeholder 3"/>
          <p:cNvSpPr>
            <a:spLocks noGrp="1"/>
          </p:cNvSpPr>
          <p:nvPr>
            <p:ph type="sldNum" sz="quarter" idx="12"/>
          </p:nvPr>
        </p:nvSpPr>
        <p:spPr>
          <a:noFill/>
        </p:spPr>
        <p:txBody>
          <a:bodyPr/>
          <a:lstStyle/>
          <a:p>
            <a:pPr fontAlgn="base">
              <a:spcBef>
                <a:spcPct val="0"/>
              </a:spcBef>
              <a:spcAft>
                <a:spcPct val="0"/>
              </a:spcAft>
            </a:pPr>
            <a:fld id="{5978B9CE-6002-4D1B-8FF3-9E6EC87C5016}" type="slidenum">
              <a:rPr lang="en-US" smtClean="0">
                <a:latin typeface="Arial" charset="0"/>
              </a:rPr>
              <a:pPr fontAlgn="base">
                <a:spcBef>
                  <a:spcPct val="0"/>
                </a:spcBef>
                <a:spcAft>
                  <a:spcPct val="0"/>
                </a:spcAft>
              </a:pPr>
              <a:t>4</a:t>
            </a:fld>
            <a:endParaRPr lang="en-US" smtClean="0">
              <a:latin typeface="Arial"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idx="4294967295"/>
          </p:nvPr>
        </p:nvSpPr>
        <p:spPr/>
        <p:txBody>
          <a:bodyPr/>
          <a:lstStyle/>
          <a:p>
            <a:pPr eaLnBrk="1" hangingPunct="1"/>
            <a:r>
              <a:rPr lang="en-US" sz="4000" smtClean="0">
                <a:solidFill>
                  <a:schemeClr val="tx1"/>
                </a:solidFill>
              </a:rPr>
              <a:t>The drug development pipeline for antibacterials</a:t>
            </a:r>
          </a:p>
        </p:txBody>
      </p:sp>
      <p:pic>
        <p:nvPicPr>
          <p:cNvPr id="20482" name="Picture 4" descr="http://t1.gstatic.com/images?q=tbn:1xBpReomcogn-M:http://www.totalsurveys.co.uk/Portals/0/images/Pipeline.jpg">
            <a:hlinkClick r:id="rId3"/>
          </p:cNvPr>
          <p:cNvPicPr>
            <a:picLocks noChangeAspect="1" noChangeArrowheads="1"/>
          </p:cNvPicPr>
          <p:nvPr/>
        </p:nvPicPr>
        <p:blipFill>
          <a:blip r:embed="rId4"/>
          <a:srcRect/>
          <a:stretch>
            <a:fillRect/>
          </a:stretch>
        </p:blipFill>
        <p:spPr bwMode="auto">
          <a:xfrm>
            <a:off x="2590800" y="2133600"/>
            <a:ext cx="4176713" cy="3124200"/>
          </a:xfrm>
          <a:prstGeom prst="rect">
            <a:avLst/>
          </a:prstGeom>
          <a:noFill/>
          <a:ln w="9525">
            <a:noFill/>
            <a:miter lim="800000"/>
            <a:headEnd/>
            <a:tailEnd/>
          </a:ln>
        </p:spPr>
      </p:pic>
      <p:sp>
        <p:nvSpPr>
          <p:cNvPr id="20483" name="Slide Number Placeholder 3"/>
          <p:cNvSpPr>
            <a:spLocks noGrp="1"/>
          </p:cNvSpPr>
          <p:nvPr>
            <p:ph type="sldNum" sz="quarter" idx="12"/>
          </p:nvPr>
        </p:nvSpPr>
        <p:spPr>
          <a:noFill/>
        </p:spPr>
        <p:txBody>
          <a:bodyPr/>
          <a:lstStyle/>
          <a:p>
            <a:pPr fontAlgn="base">
              <a:spcBef>
                <a:spcPct val="0"/>
              </a:spcBef>
              <a:spcAft>
                <a:spcPct val="0"/>
              </a:spcAft>
            </a:pPr>
            <a:fld id="{33F9DEF2-4D52-498F-BDD6-65227BD28FD7}" type="slidenum">
              <a:rPr lang="en-US" smtClean="0">
                <a:latin typeface="Arial" charset="0"/>
              </a:rPr>
              <a:pPr fontAlgn="base">
                <a:spcBef>
                  <a:spcPct val="0"/>
                </a:spcBef>
                <a:spcAft>
                  <a:spcPct val="0"/>
                </a:spcAft>
              </a:pPr>
              <a:t>5</a:t>
            </a:fld>
            <a:endParaRPr lang="en-US" smtClean="0">
              <a:latin typeface="Arial"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10" name="Text Box 2"/>
          <p:cNvSpPr txBox="1">
            <a:spLocks noChangeArrowheads="1"/>
          </p:cNvSpPr>
          <p:nvPr/>
        </p:nvSpPr>
        <p:spPr bwMode="auto">
          <a:xfrm>
            <a:off x="207963" y="5195888"/>
            <a:ext cx="8783637" cy="823912"/>
          </a:xfrm>
          <a:prstGeom prst="rect">
            <a:avLst/>
          </a:prstGeom>
          <a:noFill/>
          <a:ln w="12700">
            <a:noFill/>
            <a:miter lim="800000"/>
            <a:headEnd/>
            <a:tailEnd/>
          </a:ln>
          <a:effectLst>
            <a:outerShdw dist="35921" dir="2700000" algn="ctr" rotWithShape="0">
              <a:schemeClr val="bg2"/>
            </a:outerShdw>
          </a:effectLst>
        </p:spPr>
        <p:txBody>
          <a:bodyPr>
            <a:spAutoFit/>
          </a:bodyPr>
          <a:lstStyle/>
          <a:p>
            <a:pPr algn="ctr" eaLnBrk="0" hangingPunct="0">
              <a:defRPr/>
            </a:pPr>
            <a:r>
              <a:rPr lang="en-US" sz="4800" b="1">
                <a:solidFill>
                  <a:srgbClr val="000000"/>
                </a:solidFill>
                <a:latin typeface="+mn-lt"/>
                <a:ea typeface="ＭＳ Ｐゴシック" charset="-128"/>
                <a:cs typeface="Arial" pitchFamily="34" charset="0"/>
              </a:rPr>
              <a:t>A Balancing Act</a:t>
            </a:r>
          </a:p>
        </p:txBody>
      </p:sp>
      <p:sp>
        <p:nvSpPr>
          <p:cNvPr id="350211" name="Text Box 3"/>
          <p:cNvSpPr txBox="1">
            <a:spLocks noChangeArrowheads="1"/>
          </p:cNvSpPr>
          <p:nvPr/>
        </p:nvSpPr>
        <p:spPr bwMode="auto">
          <a:xfrm>
            <a:off x="609600" y="2057400"/>
            <a:ext cx="3657600" cy="1800225"/>
          </a:xfrm>
          <a:prstGeom prst="rect">
            <a:avLst/>
          </a:prstGeom>
          <a:solidFill>
            <a:schemeClr val="bg1"/>
          </a:solidFill>
          <a:ln w="38100">
            <a:solidFill>
              <a:schemeClr val="tx1"/>
            </a:solidFill>
            <a:miter lim="800000"/>
            <a:headEnd/>
            <a:tailEnd/>
          </a:ln>
          <a:effectLst>
            <a:outerShdw dist="35921" dir="2700000" algn="ctr" rotWithShape="0">
              <a:schemeClr val="bg2"/>
            </a:outerShdw>
          </a:effectLst>
        </p:spPr>
        <p:txBody>
          <a:bodyPr>
            <a:spAutoFit/>
          </a:bodyPr>
          <a:lstStyle/>
          <a:p>
            <a:pPr algn="ctr" eaLnBrk="0" hangingPunct="0">
              <a:defRPr/>
            </a:pPr>
            <a:r>
              <a:rPr lang="en-US" sz="2800">
                <a:solidFill>
                  <a:srgbClr val="000000"/>
                </a:solidFill>
                <a:latin typeface="Arial Narrow" pitchFamily="34" charset="0"/>
                <a:ea typeface="MS PGothic"/>
                <a:cs typeface="Arial" charset="0"/>
              </a:rPr>
              <a:t>Appropriate initial antibiotic while improving patient outcomes and healthcare </a:t>
            </a:r>
          </a:p>
        </p:txBody>
      </p:sp>
      <p:sp>
        <p:nvSpPr>
          <p:cNvPr id="24579" name="Rectangle 5"/>
          <p:cNvSpPr>
            <a:spLocks noGrp="1" noChangeArrowheads="1"/>
          </p:cNvSpPr>
          <p:nvPr>
            <p:ph type="title" idx="4294967295"/>
          </p:nvPr>
        </p:nvSpPr>
        <p:spPr/>
        <p:txBody>
          <a:bodyPr/>
          <a:lstStyle/>
          <a:p>
            <a:pPr eaLnBrk="1" hangingPunct="1"/>
            <a:r>
              <a:rPr lang="en-US" smtClean="0">
                <a:solidFill>
                  <a:schemeClr val="tx1"/>
                </a:solidFill>
              </a:rPr>
              <a:t>Antimicrobial Therapy</a:t>
            </a:r>
            <a:r>
              <a:rPr lang="en-US" smtClean="0"/>
              <a:t> </a:t>
            </a:r>
          </a:p>
        </p:txBody>
      </p:sp>
      <p:sp>
        <p:nvSpPr>
          <p:cNvPr id="24580" name="AutoShape 6"/>
          <p:cNvSpPr>
            <a:spLocks noChangeArrowheads="1"/>
          </p:cNvSpPr>
          <p:nvPr/>
        </p:nvSpPr>
        <p:spPr bwMode="auto">
          <a:xfrm>
            <a:off x="4191000" y="3962400"/>
            <a:ext cx="1028700" cy="1085850"/>
          </a:xfrm>
          <a:prstGeom prst="triangle">
            <a:avLst>
              <a:gd name="adj" fmla="val 50000"/>
            </a:avLst>
          </a:prstGeom>
          <a:solidFill>
            <a:schemeClr val="accent2"/>
          </a:solidFill>
          <a:ln w="9525">
            <a:noFill/>
            <a:miter lim="800000"/>
            <a:headEnd/>
            <a:tailEnd/>
          </a:ln>
        </p:spPr>
        <p:txBody>
          <a:bodyPr wrap="none" anchor="ctr"/>
          <a:lstStyle/>
          <a:p>
            <a:pPr eaLnBrk="0" hangingPunct="0"/>
            <a:endParaRPr lang="en-US" sz="2400">
              <a:solidFill>
                <a:srgbClr val="FFFF00"/>
              </a:solidFill>
              <a:ea typeface="MS PGothic"/>
              <a:cs typeface="MS PGothic"/>
            </a:endParaRPr>
          </a:p>
        </p:txBody>
      </p:sp>
      <p:sp>
        <p:nvSpPr>
          <p:cNvPr id="24581" name="Rectangle 7"/>
          <p:cNvSpPr>
            <a:spLocks noChangeArrowheads="1"/>
          </p:cNvSpPr>
          <p:nvPr/>
        </p:nvSpPr>
        <p:spPr bwMode="auto">
          <a:xfrm>
            <a:off x="571500" y="3829050"/>
            <a:ext cx="7943850" cy="133350"/>
          </a:xfrm>
          <a:prstGeom prst="rect">
            <a:avLst/>
          </a:prstGeom>
          <a:gradFill rotWithShape="1">
            <a:gsLst>
              <a:gs pos="0">
                <a:srgbClr val="003A57"/>
              </a:gs>
              <a:gs pos="50000">
                <a:srgbClr val="007DBC"/>
              </a:gs>
              <a:gs pos="100000">
                <a:srgbClr val="003A57"/>
              </a:gs>
            </a:gsLst>
            <a:lin ang="5400000" scaled="1"/>
          </a:gradFill>
          <a:ln w="9525">
            <a:noFill/>
            <a:miter lim="800000"/>
            <a:headEnd/>
            <a:tailEnd/>
          </a:ln>
        </p:spPr>
        <p:txBody>
          <a:bodyPr wrap="none" anchor="ctr"/>
          <a:lstStyle/>
          <a:p>
            <a:pPr eaLnBrk="0" hangingPunct="0"/>
            <a:endParaRPr lang="en-US" sz="2400">
              <a:solidFill>
                <a:srgbClr val="FFFF00"/>
              </a:solidFill>
              <a:ea typeface="MS PGothic"/>
              <a:cs typeface="MS PGothic"/>
            </a:endParaRPr>
          </a:p>
        </p:txBody>
      </p:sp>
      <p:sp>
        <p:nvSpPr>
          <p:cNvPr id="24582" name="Line 8"/>
          <p:cNvSpPr>
            <a:spLocks noChangeShapeType="1"/>
          </p:cNvSpPr>
          <p:nvPr/>
        </p:nvSpPr>
        <p:spPr bwMode="auto">
          <a:xfrm>
            <a:off x="330200" y="1454150"/>
            <a:ext cx="8610600" cy="0"/>
          </a:xfrm>
          <a:prstGeom prst="line">
            <a:avLst/>
          </a:prstGeom>
          <a:noFill/>
          <a:ln w="57150">
            <a:solidFill>
              <a:srgbClr val="FFFF00"/>
            </a:solidFill>
            <a:round/>
            <a:headEnd/>
            <a:tailEnd/>
          </a:ln>
        </p:spPr>
        <p:txBody>
          <a:bodyPr/>
          <a:lstStyle/>
          <a:p>
            <a:endParaRPr lang="en-US"/>
          </a:p>
        </p:txBody>
      </p:sp>
      <p:sp>
        <p:nvSpPr>
          <p:cNvPr id="24583" name="Slide Number Placeholder 8"/>
          <p:cNvSpPr>
            <a:spLocks noGrp="1"/>
          </p:cNvSpPr>
          <p:nvPr>
            <p:ph type="sldNum" sz="quarter" idx="12"/>
          </p:nvPr>
        </p:nvSpPr>
        <p:spPr>
          <a:noFill/>
        </p:spPr>
        <p:txBody>
          <a:bodyPr/>
          <a:lstStyle/>
          <a:p>
            <a:pPr fontAlgn="base">
              <a:spcBef>
                <a:spcPct val="0"/>
              </a:spcBef>
              <a:spcAft>
                <a:spcPct val="0"/>
              </a:spcAft>
            </a:pPr>
            <a:fld id="{146CD3D3-9AE5-4EF1-9C42-8035B2A0A516}" type="slidenum">
              <a:rPr lang="en-US" smtClean="0">
                <a:latin typeface="Arial" charset="0"/>
              </a:rPr>
              <a:pPr fontAlgn="base">
                <a:spcBef>
                  <a:spcPct val="0"/>
                </a:spcBef>
                <a:spcAft>
                  <a:spcPct val="0"/>
                </a:spcAft>
              </a:pPr>
              <a:t>6</a:t>
            </a:fld>
            <a:endParaRPr lang="en-US" smtClean="0">
              <a:latin typeface="Arial" charset="0"/>
            </a:endParaRPr>
          </a:p>
        </p:txBody>
      </p:sp>
      <p:sp>
        <p:nvSpPr>
          <p:cNvPr id="10" name="Text Box 3"/>
          <p:cNvSpPr txBox="1">
            <a:spLocks noChangeArrowheads="1"/>
          </p:cNvSpPr>
          <p:nvPr/>
        </p:nvSpPr>
        <p:spPr bwMode="auto">
          <a:xfrm>
            <a:off x="5105400" y="1981200"/>
            <a:ext cx="3352800" cy="1816100"/>
          </a:xfrm>
          <a:prstGeom prst="rect">
            <a:avLst/>
          </a:prstGeom>
          <a:solidFill>
            <a:schemeClr val="bg1"/>
          </a:solidFill>
          <a:ln w="38100">
            <a:solidFill>
              <a:schemeClr val="tx1"/>
            </a:solidFill>
            <a:miter lim="800000"/>
            <a:headEnd/>
            <a:tailEnd/>
          </a:ln>
          <a:effectLst>
            <a:outerShdw dist="35921" dir="2700000" algn="ctr" rotWithShape="0">
              <a:schemeClr val="bg2"/>
            </a:outerShdw>
          </a:effectLst>
        </p:spPr>
        <p:txBody>
          <a:bodyPr>
            <a:spAutoFit/>
          </a:bodyPr>
          <a:lstStyle/>
          <a:p>
            <a:pPr algn="ctr" eaLnBrk="0" hangingPunct="0">
              <a:defRPr/>
            </a:pPr>
            <a:r>
              <a:rPr lang="en-US" sz="2800">
                <a:solidFill>
                  <a:srgbClr val="000000"/>
                </a:solidFill>
                <a:latin typeface="Arial Narrow" pitchFamily="34" charset="0"/>
                <a:ea typeface="MS PGothic"/>
                <a:cs typeface="Arial" charset="0"/>
              </a:rPr>
              <a:t>Unnecessary Antibiotics, adverse patient outcomes and increased cost</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idx="4294967295"/>
          </p:nvPr>
        </p:nvSpPr>
        <p:spPr/>
        <p:txBody>
          <a:bodyPr/>
          <a:lstStyle/>
          <a:p>
            <a:pPr eaLnBrk="1" hangingPunct="1">
              <a:defRPr/>
            </a:pPr>
            <a:r>
              <a:rPr lang="en-US" sz="4000" smtClean="0">
                <a:effectLst>
                  <a:outerShdw blurRad="38100" dist="38100" dir="2700000" algn="tl">
                    <a:srgbClr val="C0C0C0"/>
                  </a:outerShdw>
                </a:effectLst>
              </a:rPr>
              <a:t>What is Antimicrobial Stewardship?</a:t>
            </a:r>
          </a:p>
        </p:txBody>
      </p:sp>
      <p:sp>
        <p:nvSpPr>
          <p:cNvPr id="26626" name="Rectangle 3"/>
          <p:cNvSpPr>
            <a:spLocks noGrp="1" noChangeArrowheads="1"/>
          </p:cNvSpPr>
          <p:nvPr>
            <p:ph type="body" idx="4294967295"/>
          </p:nvPr>
        </p:nvSpPr>
        <p:spPr>
          <a:xfrm>
            <a:off x="457200" y="1676400"/>
            <a:ext cx="8534400" cy="2590800"/>
          </a:xfrm>
        </p:spPr>
        <p:txBody>
          <a:bodyPr/>
          <a:lstStyle/>
          <a:p>
            <a:pPr marL="231775" indent="-231775" eaLnBrk="1" hangingPunct="1">
              <a:lnSpc>
                <a:spcPct val="90000"/>
              </a:lnSpc>
            </a:pPr>
            <a:r>
              <a:rPr lang="en-US" smtClean="0"/>
              <a:t>Antimicrobial stewardship involves the </a:t>
            </a:r>
            <a:r>
              <a:rPr lang="en-US" i="1" u="sng" smtClean="0"/>
              <a:t>optimal selection, dose and duration</a:t>
            </a:r>
            <a:r>
              <a:rPr lang="en-US" smtClean="0"/>
              <a:t> of an antibiotic resulting in the cure or prevention of infection with </a:t>
            </a:r>
            <a:r>
              <a:rPr lang="en-US" u="sng" smtClean="0"/>
              <a:t>minimal unintended consequences </a:t>
            </a:r>
            <a:r>
              <a:rPr lang="en-US" smtClean="0"/>
              <a:t>to the patient including emergence of resistance, adverse drug events, and cost. </a:t>
            </a:r>
            <a:endParaRPr lang="en-US" u="sng" smtClean="0"/>
          </a:p>
        </p:txBody>
      </p:sp>
      <p:sp>
        <p:nvSpPr>
          <p:cNvPr id="13316" name="Rectangle 4"/>
          <p:cNvSpPr>
            <a:spLocks noChangeArrowheads="1"/>
          </p:cNvSpPr>
          <p:nvPr/>
        </p:nvSpPr>
        <p:spPr bwMode="auto">
          <a:xfrm>
            <a:off x="914400" y="5791200"/>
            <a:ext cx="4648200" cy="942975"/>
          </a:xfrm>
          <a:prstGeom prst="rect">
            <a:avLst/>
          </a:prstGeom>
          <a:noFill/>
          <a:ln w="9525">
            <a:noFill/>
            <a:miter lim="800000"/>
            <a:headEnd/>
            <a:tailEnd/>
          </a:ln>
        </p:spPr>
        <p:txBody>
          <a:bodyPr>
            <a:spAutoFit/>
          </a:bodyPr>
          <a:lstStyle/>
          <a:p>
            <a:pPr eaLnBrk="0" hangingPunct="0">
              <a:defRPr/>
            </a:pPr>
            <a:r>
              <a:rPr lang="en-US" sz="1400">
                <a:solidFill>
                  <a:srgbClr val="969696"/>
                </a:solidFill>
                <a:effectLst>
                  <a:outerShdw blurRad="38100" dist="38100" dir="2700000" algn="tl">
                    <a:srgbClr val="C0C0C0"/>
                  </a:outerShdw>
                </a:effectLst>
                <a:latin typeface="Tahoma" pitchFamily="34" charset="0"/>
                <a:ea typeface="ＭＳ Ｐゴシック" pitchFamily="34" charset="-128"/>
              </a:rPr>
              <a:t>Dellit TH, et al. CID 2007;44:159-77, </a:t>
            </a:r>
          </a:p>
          <a:p>
            <a:pPr eaLnBrk="0" hangingPunct="0">
              <a:defRPr/>
            </a:pPr>
            <a:r>
              <a:rPr lang="en-US" sz="1400">
                <a:solidFill>
                  <a:srgbClr val="969696"/>
                </a:solidFill>
                <a:effectLst>
                  <a:outerShdw blurRad="38100" dist="38100" dir="2700000" algn="tl">
                    <a:srgbClr val="C0C0C0"/>
                  </a:outerShdw>
                </a:effectLst>
                <a:latin typeface="Tahoma" pitchFamily="34" charset="0"/>
                <a:ea typeface="ＭＳ Ｐゴシック" pitchFamily="34" charset="-128"/>
              </a:rPr>
              <a:t>Hand K, et al. Hospital Pharmacist 2004;11:459-64</a:t>
            </a:r>
          </a:p>
          <a:p>
            <a:pPr eaLnBrk="0" hangingPunct="0">
              <a:defRPr/>
            </a:pPr>
            <a:r>
              <a:rPr lang="en-US" sz="1400">
                <a:solidFill>
                  <a:srgbClr val="969696"/>
                </a:solidFill>
                <a:effectLst>
                  <a:outerShdw blurRad="38100" dist="38100" dir="2700000" algn="tl">
                    <a:srgbClr val="C0C0C0"/>
                  </a:outerShdw>
                </a:effectLst>
                <a:latin typeface="Tahoma" pitchFamily="34" charset="0"/>
                <a:ea typeface="ＭＳ Ｐゴシック" pitchFamily="34" charset="-128"/>
              </a:rPr>
              <a:t>Paskovaty A, et al IJAA 2005;25:1-10</a:t>
            </a:r>
          </a:p>
          <a:p>
            <a:pPr eaLnBrk="0" hangingPunct="0">
              <a:defRPr/>
            </a:pPr>
            <a:r>
              <a:rPr lang="en-US" sz="1400">
                <a:solidFill>
                  <a:srgbClr val="969696"/>
                </a:solidFill>
                <a:effectLst>
                  <a:outerShdw blurRad="38100" dist="38100" dir="2700000" algn="tl">
                    <a:srgbClr val="C0C0C0"/>
                  </a:outerShdw>
                </a:effectLst>
                <a:latin typeface="Tahoma" pitchFamily="34" charset="0"/>
                <a:ea typeface="ＭＳ Ｐゴシック" pitchFamily="34" charset="-128"/>
              </a:rPr>
              <a:t>Simonsen GS, et al Bull WHO 2004;82:928-34</a:t>
            </a:r>
          </a:p>
        </p:txBody>
      </p:sp>
      <p:sp>
        <p:nvSpPr>
          <p:cNvPr id="13317" name="Text Box 5"/>
          <p:cNvSpPr txBox="1">
            <a:spLocks noChangeArrowheads="1"/>
          </p:cNvSpPr>
          <p:nvPr/>
        </p:nvSpPr>
        <p:spPr bwMode="auto">
          <a:xfrm>
            <a:off x="1905000" y="4953000"/>
            <a:ext cx="5181600" cy="822325"/>
          </a:xfrm>
          <a:prstGeom prst="rect">
            <a:avLst/>
          </a:prstGeom>
          <a:noFill/>
          <a:ln w="9525">
            <a:noFill/>
            <a:miter lim="800000"/>
            <a:headEnd/>
            <a:tailEnd/>
          </a:ln>
        </p:spPr>
        <p:txBody>
          <a:bodyPr>
            <a:spAutoFit/>
          </a:bodyPr>
          <a:lstStyle/>
          <a:p>
            <a:pPr algn="ctr" eaLnBrk="0" hangingPunct="0">
              <a:defRPr/>
            </a:pPr>
            <a:r>
              <a:rPr lang="en-US" sz="2400">
                <a:solidFill>
                  <a:srgbClr val="FF0066"/>
                </a:solidFill>
                <a:effectLst>
                  <a:outerShdw blurRad="38100" dist="38100" dir="2700000" algn="tl">
                    <a:srgbClr val="C0C0C0"/>
                  </a:outerShdw>
                </a:effectLst>
                <a:latin typeface="+mn-lt"/>
                <a:ea typeface="ＭＳ Ｐゴシック" pitchFamily="34" charset="-128"/>
              </a:rPr>
              <a:t>Ultimate goal is improved patient care and healthcare outcomes</a:t>
            </a:r>
          </a:p>
        </p:txBody>
      </p:sp>
      <p:sp>
        <p:nvSpPr>
          <p:cNvPr id="26629" name="Slide Number Placeholder 5"/>
          <p:cNvSpPr>
            <a:spLocks noGrp="1"/>
          </p:cNvSpPr>
          <p:nvPr>
            <p:ph type="sldNum" sz="quarter" idx="12"/>
          </p:nvPr>
        </p:nvSpPr>
        <p:spPr>
          <a:noFill/>
        </p:spPr>
        <p:txBody>
          <a:bodyPr/>
          <a:lstStyle/>
          <a:p>
            <a:pPr fontAlgn="base">
              <a:spcBef>
                <a:spcPct val="0"/>
              </a:spcBef>
              <a:spcAft>
                <a:spcPct val="0"/>
              </a:spcAft>
            </a:pPr>
            <a:fld id="{6A896915-4AC7-46EF-BA8A-56E750D1F57B}" type="slidenum">
              <a:rPr lang="en-US" smtClean="0">
                <a:latin typeface="Arial" charset="0"/>
              </a:rPr>
              <a:pPr fontAlgn="base">
                <a:spcBef>
                  <a:spcPct val="0"/>
                </a:spcBef>
                <a:spcAft>
                  <a:spcPct val="0"/>
                </a:spcAft>
              </a:pPr>
              <a:t>7</a:t>
            </a:fld>
            <a:endParaRPr lang="en-US" smtClean="0">
              <a:latin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3317">
                                            <p:txEl>
                                              <p:pRg st="0" end="0"/>
                                            </p:txEl>
                                          </p:spTgt>
                                        </p:tgtEl>
                                        <p:attrNameLst>
                                          <p:attrName>style.visibility</p:attrName>
                                        </p:attrNameLst>
                                      </p:cBhvr>
                                      <p:to>
                                        <p:strVal val="visible"/>
                                      </p:to>
                                    </p:set>
                                    <p:animEffect transition="in" filter="checkerboard(across)">
                                      <p:cBhvr>
                                        <p:cTn id="7" dur="500"/>
                                        <p:tgtEl>
                                          <p:spTgt spid="1331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2" name="Picture 4" descr="a-post-antibiotic-era-means-dr-margaret-chan"/>
          <p:cNvPicPr>
            <a:picLocks noChangeAspect="1" noChangeArrowheads="1"/>
          </p:cNvPicPr>
          <p:nvPr/>
        </p:nvPicPr>
        <p:blipFill>
          <a:blip r:embed="rId2"/>
          <a:srcRect/>
          <a:stretch>
            <a:fillRect/>
          </a:stretch>
        </p:blipFill>
        <p:spPr bwMode="auto">
          <a:xfrm>
            <a:off x="1905000" y="609600"/>
            <a:ext cx="5505450" cy="5505450"/>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4"/>
          <p:cNvPicPr>
            <a:picLocks noChangeAspect="1" noChangeArrowheads="1"/>
          </p:cNvPicPr>
          <p:nvPr/>
        </p:nvPicPr>
        <p:blipFill>
          <a:blip r:embed="rId2"/>
          <a:srcRect l="28906" t="24124" r="30469" b="4718"/>
          <a:stretch>
            <a:fillRect/>
          </a:stretch>
        </p:blipFill>
        <p:spPr bwMode="auto">
          <a:xfrm>
            <a:off x="1793875" y="152400"/>
            <a:ext cx="5103813" cy="6477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Picture 4"/>
          <p:cNvPicPr>
            <a:picLocks noChangeAspect="1" noChangeArrowheads="1"/>
          </p:cNvPicPr>
          <p:nvPr/>
        </p:nvPicPr>
        <p:blipFill>
          <a:blip r:embed="rId2"/>
          <a:srcRect l="25000" t="23047" r="27344" b="1483"/>
          <a:stretch>
            <a:fillRect/>
          </a:stretch>
        </p:blipFill>
        <p:spPr bwMode="auto">
          <a:xfrm>
            <a:off x="2133600" y="533400"/>
            <a:ext cx="5046663" cy="5791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2"/>
          <p:cNvPicPr>
            <a:picLocks noChangeAspect="1" noChangeArrowheads="1"/>
          </p:cNvPicPr>
          <p:nvPr/>
        </p:nvPicPr>
        <p:blipFill>
          <a:blip r:embed="rId3"/>
          <a:srcRect l="8028" t="10840" r="4695"/>
          <a:stretch>
            <a:fillRect/>
          </a:stretch>
        </p:blipFill>
        <p:spPr bwMode="auto">
          <a:xfrm>
            <a:off x="0" y="0"/>
            <a:ext cx="9144000" cy="6732588"/>
          </a:xfrm>
          <a:prstGeom prst="rect">
            <a:avLst/>
          </a:prstGeom>
          <a:noFill/>
          <a:ln w="9525">
            <a:noFill/>
            <a:miter lim="800000"/>
            <a:headEnd/>
            <a:tailEnd/>
          </a:ln>
        </p:spPr>
      </p:pic>
      <p:sp>
        <p:nvSpPr>
          <p:cNvPr id="2" name="Rectangle 1"/>
          <p:cNvSpPr/>
          <p:nvPr/>
        </p:nvSpPr>
        <p:spPr bwMode="auto">
          <a:xfrm>
            <a:off x="2209800" y="457200"/>
            <a:ext cx="1905000" cy="228600"/>
          </a:xfrm>
          <a:prstGeom prst="rect">
            <a:avLst/>
          </a:prstGeom>
          <a:solidFill>
            <a:srgbClr val="FFFF00">
              <a:alpha val="25882"/>
            </a:srgbClr>
          </a:solidFill>
          <a:ln w="9525"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p:txBody>
      </p:sp>
      <p:sp>
        <p:nvSpPr>
          <p:cNvPr id="4" name="Rectangle 3"/>
          <p:cNvSpPr/>
          <p:nvPr/>
        </p:nvSpPr>
        <p:spPr bwMode="auto">
          <a:xfrm>
            <a:off x="2190488" y="762000"/>
            <a:ext cx="3905511" cy="228600"/>
          </a:xfrm>
          <a:prstGeom prst="rect">
            <a:avLst/>
          </a:prstGeom>
          <a:solidFill>
            <a:srgbClr val="FFFF00">
              <a:alpha val="25882"/>
            </a:srgbClr>
          </a:solidFill>
          <a:ln w="9525"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p:txBody>
      </p:sp>
      <p:sp>
        <p:nvSpPr>
          <p:cNvPr id="5" name="Rectangle 4"/>
          <p:cNvSpPr/>
          <p:nvPr/>
        </p:nvSpPr>
        <p:spPr bwMode="auto">
          <a:xfrm>
            <a:off x="2209801" y="2437465"/>
            <a:ext cx="3429000" cy="228600"/>
          </a:xfrm>
          <a:prstGeom prst="rect">
            <a:avLst/>
          </a:prstGeom>
          <a:solidFill>
            <a:srgbClr val="FFFF00">
              <a:alpha val="25882"/>
            </a:srgbClr>
          </a:solidFill>
          <a:ln w="9525"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p:txBody>
      </p:sp>
      <p:sp>
        <p:nvSpPr>
          <p:cNvPr id="6" name="Rectangle 5"/>
          <p:cNvSpPr/>
          <p:nvPr/>
        </p:nvSpPr>
        <p:spPr bwMode="auto">
          <a:xfrm>
            <a:off x="2209800" y="2742265"/>
            <a:ext cx="5562600" cy="228600"/>
          </a:xfrm>
          <a:prstGeom prst="rect">
            <a:avLst/>
          </a:prstGeom>
          <a:solidFill>
            <a:srgbClr val="FFFF00">
              <a:alpha val="25882"/>
            </a:srgbClr>
          </a:solidFill>
          <a:ln w="9525"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p:txBody>
      </p:sp>
      <p:sp>
        <p:nvSpPr>
          <p:cNvPr id="7" name="Rectangle 6"/>
          <p:cNvSpPr/>
          <p:nvPr/>
        </p:nvSpPr>
        <p:spPr bwMode="auto">
          <a:xfrm>
            <a:off x="2198405" y="3042062"/>
            <a:ext cx="3429001" cy="228600"/>
          </a:xfrm>
          <a:prstGeom prst="rect">
            <a:avLst/>
          </a:prstGeom>
          <a:solidFill>
            <a:srgbClr val="FFFF00">
              <a:alpha val="25882"/>
            </a:srgbClr>
          </a:solidFill>
          <a:ln w="9525"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p:txBody>
      </p:sp>
      <p:sp>
        <p:nvSpPr>
          <p:cNvPr id="8" name="Rectangle 7"/>
          <p:cNvSpPr/>
          <p:nvPr/>
        </p:nvSpPr>
        <p:spPr bwMode="auto">
          <a:xfrm>
            <a:off x="2209800" y="3350460"/>
            <a:ext cx="3657599" cy="228600"/>
          </a:xfrm>
          <a:prstGeom prst="rect">
            <a:avLst/>
          </a:prstGeom>
          <a:solidFill>
            <a:srgbClr val="FFFF00">
              <a:alpha val="25882"/>
            </a:srgbClr>
          </a:solidFill>
          <a:ln w="9525"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Picture 4"/>
          <p:cNvPicPr>
            <a:picLocks noChangeAspect="1" noChangeArrowheads="1"/>
          </p:cNvPicPr>
          <p:nvPr/>
        </p:nvPicPr>
        <p:blipFill rotWithShape="1">
          <a:blip r:embed="rId2"/>
          <a:srcRect l="22656" t="34906" r="44922" b="20889"/>
          <a:stretch/>
        </p:blipFill>
        <p:spPr bwMode="auto">
          <a:xfrm>
            <a:off x="2743200" y="1181622"/>
            <a:ext cx="3162300" cy="3124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4"/>
          <p:cNvPicPr>
            <a:picLocks noChangeAspect="1" noChangeArrowheads="1"/>
          </p:cNvPicPr>
          <p:nvPr/>
        </p:nvPicPr>
        <p:blipFill>
          <a:blip r:embed="rId2"/>
          <a:srcRect l="34375" t="25201" r="29688" b="1483"/>
          <a:stretch>
            <a:fillRect/>
          </a:stretch>
        </p:blipFill>
        <p:spPr bwMode="auto">
          <a:xfrm>
            <a:off x="2352675" y="0"/>
            <a:ext cx="4640263"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Picture 4"/>
          <p:cNvPicPr>
            <a:picLocks noChangeAspect="1" noChangeArrowheads="1"/>
          </p:cNvPicPr>
          <p:nvPr/>
        </p:nvPicPr>
        <p:blipFill>
          <a:blip r:embed="rId2"/>
          <a:srcRect l="33594" t="25201" r="28906" b="1483"/>
          <a:stretch>
            <a:fillRect/>
          </a:stretch>
        </p:blipFill>
        <p:spPr bwMode="auto">
          <a:xfrm>
            <a:off x="2438400" y="304800"/>
            <a:ext cx="4410075" cy="6248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4"/>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2362200" y="1371600"/>
            <a:ext cx="4489450" cy="5264150"/>
          </a:xfrm>
          <a:prstGeom prst="rect">
            <a:avLst/>
          </a:prstGeom>
          <a:noFill/>
          <a:ln w="9525">
            <a:noFill/>
            <a:miter lim="800000"/>
            <a:headEnd/>
            <a:tailEnd/>
          </a:ln>
        </p:spPr>
      </p:pic>
      <p:sp>
        <p:nvSpPr>
          <p:cNvPr id="22530" name="Text Box 5"/>
          <p:cNvSpPr txBox="1">
            <a:spLocks noChangeArrowheads="1"/>
          </p:cNvSpPr>
          <p:nvPr/>
        </p:nvSpPr>
        <p:spPr bwMode="auto">
          <a:xfrm>
            <a:off x="2209800" y="2667000"/>
            <a:ext cx="304800" cy="366713"/>
          </a:xfrm>
          <a:prstGeom prst="rect">
            <a:avLst/>
          </a:prstGeom>
          <a:solidFill>
            <a:schemeClr val="bg1"/>
          </a:solidFill>
          <a:ln w="9525">
            <a:noFill/>
            <a:miter lim="800000"/>
            <a:headEnd/>
            <a:tailEnd/>
          </a:ln>
        </p:spPr>
        <p:txBody>
          <a:bodyPr>
            <a:spAutoFit/>
          </a:bodyPr>
          <a:lstStyle/>
          <a:p>
            <a:pPr eaLnBrk="0" hangingPunct="0">
              <a:spcBef>
                <a:spcPct val="50000"/>
              </a:spcBef>
            </a:pPr>
            <a:endParaRPr lang="en-US" sz="2400">
              <a:solidFill>
                <a:srgbClr val="000000"/>
              </a:solidFill>
              <a:ea typeface="MS PGothic"/>
              <a:cs typeface="MS PGothic"/>
            </a:endParaRPr>
          </a:p>
        </p:txBody>
      </p:sp>
      <p:sp>
        <p:nvSpPr>
          <p:cNvPr id="22531" name="Slide Number Placeholder 3"/>
          <p:cNvSpPr>
            <a:spLocks noGrp="1"/>
          </p:cNvSpPr>
          <p:nvPr>
            <p:ph type="sldNum" sz="quarter" idx="12"/>
          </p:nvPr>
        </p:nvSpPr>
        <p:spPr>
          <a:noFill/>
        </p:spPr>
        <p:txBody>
          <a:bodyPr/>
          <a:lstStyle/>
          <a:p>
            <a:pPr fontAlgn="base">
              <a:spcBef>
                <a:spcPct val="0"/>
              </a:spcBef>
              <a:spcAft>
                <a:spcPct val="0"/>
              </a:spcAft>
            </a:pPr>
            <a:fld id="{21800342-6999-4684-8E96-AE5A85FCFA82}" type="slidenum">
              <a:rPr lang="en-US" smtClean="0">
                <a:latin typeface="Arial" charset="0"/>
              </a:rPr>
              <a:pPr fontAlgn="base">
                <a:spcBef>
                  <a:spcPct val="0"/>
                </a:spcBef>
                <a:spcAft>
                  <a:spcPct val="0"/>
                </a:spcAft>
              </a:pPr>
              <a:t>15</a:t>
            </a:fld>
            <a:endParaRPr lang="en-US" smtClean="0">
              <a:latin typeface="Arial" charset="0"/>
            </a:endParaRPr>
          </a:p>
        </p:txBody>
      </p:sp>
      <p:sp>
        <p:nvSpPr>
          <p:cNvPr id="22532" name="Rectangle 5"/>
          <p:cNvSpPr>
            <a:spLocks noGrp="1" noChangeArrowheads="1"/>
          </p:cNvSpPr>
          <p:nvPr>
            <p:ph type="title" idx="4294967295"/>
          </p:nvPr>
        </p:nvSpPr>
        <p:spPr/>
        <p:txBody>
          <a:bodyPr/>
          <a:lstStyle/>
          <a:p>
            <a:r>
              <a:rPr lang="en-US" sz="4000" smtClean="0"/>
              <a:t>The burden of infection in long-term care</a:t>
            </a:r>
          </a:p>
        </p:txBody>
      </p:sp>
      <p:sp>
        <p:nvSpPr>
          <p:cNvPr id="22533" name="Text Box 6"/>
          <p:cNvSpPr txBox="1">
            <a:spLocks noChangeArrowheads="1"/>
          </p:cNvSpPr>
          <p:nvPr/>
        </p:nvSpPr>
        <p:spPr bwMode="auto">
          <a:xfrm>
            <a:off x="1981200" y="3276600"/>
            <a:ext cx="609600" cy="366713"/>
          </a:xfrm>
          <a:prstGeom prst="rect">
            <a:avLst/>
          </a:prstGeom>
          <a:solidFill>
            <a:schemeClr val="bg1"/>
          </a:solidFill>
          <a:ln w="9525">
            <a:noFill/>
            <a:miter lim="800000"/>
            <a:headEnd/>
            <a:tailEnd/>
          </a:ln>
        </p:spPr>
        <p:txBody>
          <a:bodyPr>
            <a:spAutoFit/>
          </a:bodyPr>
          <a:lstStyle/>
          <a:p>
            <a:pPr>
              <a:spcBef>
                <a:spcPct val="50000"/>
              </a:spcBef>
            </a:pPr>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p:txBody>
          <a:bodyPr/>
          <a:lstStyle/>
          <a:p>
            <a:pPr eaLnBrk="1" hangingPunct="1"/>
            <a:endParaRPr lang="en-US" smtClean="0"/>
          </a:p>
        </p:txBody>
      </p:sp>
      <p:pic>
        <p:nvPicPr>
          <p:cNvPr id="23554" name="Picture 4"/>
          <p:cNvPicPr>
            <a:picLocks noGrp="1" noChangeAspect="1" noChangeArrowheads="1"/>
          </p:cNvPicPr>
          <p:nvPr>
            <p:ph type="body" idx="1"/>
          </p:nvPr>
        </p:nvPicPr>
        <p:blipFill>
          <a:blip r:embed="rId2"/>
          <a:srcRect/>
          <a:stretch>
            <a:fillRect/>
          </a:stretch>
        </p:blipFill>
        <p:spPr>
          <a:xfrm>
            <a:off x="2598738" y="1524000"/>
            <a:ext cx="4040187" cy="4572000"/>
          </a:xfrm>
        </p:spPr>
      </p:pic>
      <p:sp>
        <p:nvSpPr>
          <p:cNvPr id="23555" name="Slide Number Placeholder 3"/>
          <p:cNvSpPr>
            <a:spLocks noGrp="1"/>
          </p:cNvSpPr>
          <p:nvPr>
            <p:ph type="sldNum" sz="quarter" idx="12"/>
          </p:nvPr>
        </p:nvSpPr>
        <p:spPr>
          <a:noFill/>
        </p:spPr>
        <p:txBody>
          <a:bodyPr/>
          <a:lstStyle/>
          <a:p>
            <a:pPr fontAlgn="base">
              <a:spcBef>
                <a:spcPct val="0"/>
              </a:spcBef>
              <a:spcAft>
                <a:spcPct val="0"/>
              </a:spcAft>
            </a:pPr>
            <a:fld id="{D1C0AE70-DEA9-43C1-A681-0DEF2913BD2B}" type="slidenum">
              <a:rPr lang="en-US" smtClean="0">
                <a:latin typeface="Arial" charset="0"/>
              </a:rPr>
              <a:pPr fontAlgn="base">
                <a:spcBef>
                  <a:spcPct val="0"/>
                </a:spcBef>
                <a:spcAft>
                  <a:spcPct val="0"/>
                </a:spcAft>
              </a:pPr>
              <a:t>16</a:t>
            </a:fld>
            <a:endParaRPr lang="en-US" smtClean="0">
              <a:latin typeface="Arial"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ChangeArrowheads="1"/>
          </p:cNvSpPr>
          <p:nvPr>
            <p:ph type="title"/>
          </p:nvPr>
        </p:nvSpPr>
        <p:spPr/>
        <p:txBody>
          <a:bodyPr/>
          <a:lstStyle/>
          <a:p>
            <a:pPr eaLnBrk="1" hangingPunct="1"/>
            <a:r>
              <a:rPr lang="en-US" smtClean="0"/>
              <a:t>Why focus on long term care?</a:t>
            </a:r>
          </a:p>
        </p:txBody>
      </p:sp>
      <p:sp>
        <p:nvSpPr>
          <p:cNvPr id="29698" name="Rectangle 3"/>
          <p:cNvSpPr>
            <a:spLocks noGrp="1" noChangeArrowheads="1"/>
          </p:cNvSpPr>
          <p:nvPr>
            <p:ph type="body" idx="1"/>
          </p:nvPr>
        </p:nvSpPr>
        <p:spPr/>
        <p:txBody>
          <a:bodyPr/>
          <a:lstStyle/>
          <a:p>
            <a:pPr eaLnBrk="1" hangingPunct="1"/>
            <a:r>
              <a:rPr lang="en-US" sz="2800" smtClean="0"/>
              <a:t>Many long-term care residents are colonized with bacteria that live in an on the patient without causing harm</a:t>
            </a:r>
          </a:p>
          <a:p>
            <a:pPr eaLnBrk="1" hangingPunct="1"/>
            <a:r>
              <a:rPr lang="en-US" sz="2800" smtClean="0"/>
              <a:t>Protocols are not readily available or consistently used to distinguish between colonization and true infection</a:t>
            </a:r>
          </a:p>
          <a:p>
            <a:pPr eaLnBrk="1" hangingPunct="1"/>
            <a:r>
              <a:rPr lang="en-US" sz="2800" smtClean="0"/>
              <a:t>So, patients are regularly treated for infection when they have none</a:t>
            </a:r>
          </a:p>
          <a:p>
            <a:pPr lvl="1" eaLnBrk="1" hangingPunct="1"/>
            <a:r>
              <a:rPr lang="en-US" sz="2400" smtClean="0"/>
              <a:t>30-50% of elderly long-term care residents have a positive urine culture in the absence of infection</a:t>
            </a:r>
          </a:p>
        </p:txBody>
      </p:sp>
      <p:sp>
        <p:nvSpPr>
          <p:cNvPr id="28675" name="Slide Number Placeholder 3"/>
          <p:cNvSpPr>
            <a:spLocks noGrp="1"/>
          </p:cNvSpPr>
          <p:nvPr>
            <p:ph type="sldNum" sz="quarter" idx="12"/>
          </p:nvPr>
        </p:nvSpPr>
        <p:spPr>
          <a:noFill/>
        </p:spPr>
        <p:txBody>
          <a:bodyPr/>
          <a:lstStyle/>
          <a:p>
            <a:pPr fontAlgn="base">
              <a:spcBef>
                <a:spcPct val="0"/>
              </a:spcBef>
              <a:spcAft>
                <a:spcPct val="0"/>
              </a:spcAft>
            </a:pPr>
            <a:fld id="{05D10330-940B-4E4D-9932-8D1662E1D0C7}" type="slidenum">
              <a:rPr lang="en-US" smtClean="0">
                <a:latin typeface="Arial" charset="0"/>
              </a:rPr>
              <a:pPr fontAlgn="base">
                <a:spcBef>
                  <a:spcPct val="0"/>
                </a:spcBef>
                <a:spcAft>
                  <a:spcPct val="0"/>
                </a:spcAft>
              </a:pPr>
              <a:t>17</a:t>
            </a:fld>
            <a:endParaRPr lang="en-US" smtClean="0">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9698">
                                            <p:txEl>
                                              <p:pRg st="0" end="0"/>
                                            </p:txEl>
                                          </p:spTgt>
                                        </p:tgtEl>
                                        <p:attrNameLst>
                                          <p:attrName>style.visibility</p:attrName>
                                        </p:attrNameLst>
                                      </p:cBhvr>
                                      <p:to>
                                        <p:strVal val="visible"/>
                                      </p:to>
                                    </p:set>
                                    <p:anim calcmode="lin" valueType="num">
                                      <p:cBhvr additive="base">
                                        <p:cTn id="7" dur="500" fill="hold"/>
                                        <p:tgtEl>
                                          <p:spTgt spid="29698">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969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29698">
                                            <p:txEl>
                                              <p:pRg st="1" end="1"/>
                                            </p:txEl>
                                          </p:spTgt>
                                        </p:tgtEl>
                                        <p:attrNameLst>
                                          <p:attrName>style.visibility</p:attrName>
                                        </p:attrNameLst>
                                      </p:cBhvr>
                                      <p:to>
                                        <p:strVal val="visible"/>
                                      </p:to>
                                    </p:set>
                                    <p:anim calcmode="lin" valueType="num">
                                      <p:cBhvr additive="base">
                                        <p:cTn id="13" dur="500" fill="hold"/>
                                        <p:tgtEl>
                                          <p:spTgt spid="29698">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9698">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29698">
                                            <p:txEl>
                                              <p:pRg st="2" end="2"/>
                                            </p:txEl>
                                          </p:spTgt>
                                        </p:tgtEl>
                                        <p:attrNameLst>
                                          <p:attrName>style.visibility</p:attrName>
                                        </p:attrNameLst>
                                      </p:cBhvr>
                                      <p:to>
                                        <p:strVal val="visible"/>
                                      </p:to>
                                    </p:set>
                                    <p:anim calcmode="lin" valueType="num">
                                      <p:cBhvr additive="base">
                                        <p:cTn id="19" dur="500" fill="hold"/>
                                        <p:tgtEl>
                                          <p:spTgt spid="29698">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9698">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29698">
                                            <p:txEl>
                                              <p:pRg st="3" end="3"/>
                                            </p:txEl>
                                          </p:spTgt>
                                        </p:tgtEl>
                                        <p:attrNameLst>
                                          <p:attrName>style.visibility</p:attrName>
                                        </p:attrNameLst>
                                      </p:cBhvr>
                                      <p:to>
                                        <p:strVal val="visible"/>
                                      </p:to>
                                    </p:set>
                                    <p:anim calcmode="lin" valueType="num">
                                      <p:cBhvr additive="base">
                                        <p:cTn id="25" dur="500" fill="hold"/>
                                        <p:tgtEl>
                                          <p:spTgt spid="29698">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9698">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p:txBody>
          <a:bodyPr/>
          <a:lstStyle/>
          <a:p>
            <a:pPr eaLnBrk="1" hangingPunct="1"/>
            <a:r>
              <a:rPr lang="en-US" smtClean="0"/>
              <a:t>Why focus on long term care?</a:t>
            </a:r>
          </a:p>
        </p:txBody>
      </p:sp>
      <p:sp>
        <p:nvSpPr>
          <p:cNvPr id="30722" name="Rectangle 3"/>
          <p:cNvSpPr>
            <a:spLocks noGrp="1" noChangeArrowheads="1"/>
          </p:cNvSpPr>
          <p:nvPr>
            <p:ph type="body" idx="1"/>
          </p:nvPr>
        </p:nvSpPr>
        <p:spPr/>
        <p:txBody>
          <a:bodyPr/>
          <a:lstStyle/>
          <a:p>
            <a:pPr eaLnBrk="1" hangingPunct="1">
              <a:lnSpc>
                <a:spcPct val="90000"/>
              </a:lnSpc>
            </a:pPr>
            <a:r>
              <a:rPr lang="en-US" smtClean="0"/>
              <a:t>When patients are transferred from acute to long-term care, potential for miscommunication can lead to inappropriate antibiotic use</a:t>
            </a:r>
          </a:p>
          <a:p>
            <a:pPr eaLnBrk="1" hangingPunct="1">
              <a:lnSpc>
                <a:spcPct val="90000"/>
              </a:lnSpc>
            </a:pPr>
            <a:r>
              <a:rPr lang="en-US" smtClean="0"/>
              <a:t>Elderly or debilitated long-term care residents are at particularly high risk for complications due to the adverse effects of antibiotics, including </a:t>
            </a:r>
            <a:r>
              <a:rPr lang="en-US" i="1" smtClean="0"/>
              <a:t>Clostridium difficile</a:t>
            </a:r>
            <a:r>
              <a:rPr lang="en-US" smtClean="0"/>
              <a:t> infection</a:t>
            </a:r>
          </a:p>
        </p:txBody>
      </p:sp>
      <p:sp>
        <p:nvSpPr>
          <p:cNvPr id="29699" name="Slide Number Placeholder 3"/>
          <p:cNvSpPr>
            <a:spLocks noGrp="1"/>
          </p:cNvSpPr>
          <p:nvPr>
            <p:ph type="sldNum" sz="quarter" idx="12"/>
          </p:nvPr>
        </p:nvSpPr>
        <p:spPr>
          <a:noFill/>
        </p:spPr>
        <p:txBody>
          <a:bodyPr/>
          <a:lstStyle/>
          <a:p>
            <a:pPr fontAlgn="base">
              <a:spcBef>
                <a:spcPct val="0"/>
              </a:spcBef>
              <a:spcAft>
                <a:spcPct val="0"/>
              </a:spcAft>
            </a:pPr>
            <a:fld id="{91D9892B-FF61-4717-BF33-3C918D10C06D}" type="slidenum">
              <a:rPr lang="en-US" smtClean="0">
                <a:latin typeface="Arial" charset="0"/>
              </a:rPr>
              <a:pPr fontAlgn="base">
                <a:spcBef>
                  <a:spcPct val="0"/>
                </a:spcBef>
                <a:spcAft>
                  <a:spcPct val="0"/>
                </a:spcAft>
              </a:pPr>
              <a:t>18</a:t>
            </a:fld>
            <a:endParaRPr lang="en-US" smtClean="0">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0722">
                                            <p:txEl>
                                              <p:pRg st="0" end="0"/>
                                            </p:txEl>
                                          </p:spTgt>
                                        </p:tgtEl>
                                        <p:attrNameLst>
                                          <p:attrName>style.visibility</p:attrName>
                                        </p:attrNameLst>
                                      </p:cBhvr>
                                      <p:to>
                                        <p:strVal val="visible"/>
                                      </p:to>
                                    </p:set>
                                    <p:anim calcmode="lin" valueType="num">
                                      <p:cBhvr additive="base">
                                        <p:cTn id="7" dur="500" fill="hold"/>
                                        <p:tgtEl>
                                          <p:spTgt spid="30722">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072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0722">
                                            <p:txEl>
                                              <p:pRg st="1" end="1"/>
                                            </p:txEl>
                                          </p:spTgt>
                                        </p:tgtEl>
                                        <p:attrNameLst>
                                          <p:attrName>style.visibility</p:attrName>
                                        </p:attrNameLst>
                                      </p:cBhvr>
                                      <p:to>
                                        <p:strVal val="visible"/>
                                      </p:to>
                                    </p:set>
                                    <p:anim calcmode="lin" valueType="num">
                                      <p:cBhvr additive="base">
                                        <p:cTn id="13" dur="500" fill="hold"/>
                                        <p:tgtEl>
                                          <p:spTgt spid="30722">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0722">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idx="4294967295"/>
          </p:nvPr>
        </p:nvSpPr>
        <p:spPr>
          <a:xfrm>
            <a:off x="457200" y="274638"/>
            <a:ext cx="8229600" cy="1477962"/>
          </a:xfrm>
        </p:spPr>
        <p:txBody>
          <a:bodyPr anchor="b"/>
          <a:lstStyle/>
          <a:p>
            <a:r>
              <a:rPr lang="en-US" sz="4200" b="1" smtClean="0">
                <a:latin typeface="Myriad Pro"/>
              </a:rPr>
              <a:t>Antibiotic misuse adversely impacts patients</a:t>
            </a:r>
          </a:p>
        </p:txBody>
      </p:sp>
      <p:sp>
        <p:nvSpPr>
          <p:cNvPr id="30722" name="Content Placeholder 2"/>
          <p:cNvSpPr>
            <a:spLocks noGrp="1"/>
          </p:cNvSpPr>
          <p:nvPr>
            <p:ph idx="4294967295"/>
          </p:nvPr>
        </p:nvSpPr>
        <p:spPr>
          <a:xfrm>
            <a:off x="457200" y="1981200"/>
            <a:ext cx="8229600" cy="4038600"/>
          </a:xfrm>
        </p:spPr>
        <p:txBody>
          <a:bodyPr/>
          <a:lstStyle/>
          <a:p>
            <a:pPr>
              <a:buClr>
                <a:schemeClr val="tx1"/>
              </a:buClr>
              <a:buSzPct val="70000"/>
            </a:pPr>
            <a:endParaRPr lang="en-US" sz="2800" b="1" smtClean="0">
              <a:solidFill>
                <a:schemeClr val="bg2"/>
              </a:solidFill>
              <a:latin typeface="Myriad Pro"/>
            </a:endParaRPr>
          </a:p>
        </p:txBody>
      </p:sp>
      <p:sp>
        <p:nvSpPr>
          <p:cNvPr id="30723" name="AutoShape 4"/>
          <p:cNvSpPr>
            <a:spLocks noChangeArrowheads="1"/>
          </p:cNvSpPr>
          <p:nvPr/>
        </p:nvSpPr>
        <p:spPr bwMode="auto">
          <a:xfrm>
            <a:off x="1295400" y="1676400"/>
            <a:ext cx="6477000" cy="5181600"/>
          </a:xfrm>
          <a:prstGeom prst="irregularSeal2">
            <a:avLst/>
          </a:prstGeom>
          <a:solidFill>
            <a:srgbClr val="FF0000"/>
          </a:solidFill>
          <a:ln w="9525">
            <a:solidFill>
              <a:srgbClr val="FF0000"/>
            </a:solidFill>
            <a:miter lim="800000"/>
            <a:headEnd/>
            <a:tailEnd/>
          </a:ln>
        </p:spPr>
        <p:txBody>
          <a:bodyPr wrap="none" anchor="ctr"/>
          <a:lstStyle/>
          <a:p>
            <a:endParaRPr lang="en-US"/>
          </a:p>
        </p:txBody>
      </p:sp>
      <p:sp>
        <p:nvSpPr>
          <p:cNvPr id="30724" name="Text Box 6"/>
          <p:cNvSpPr txBox="1">
            <a:spLocks noChangeArrowheads="1"/>
          </p:cNvSpPr>
          <p:nvPr/>
        </p:nvSpPr>
        <p:spPr bwMode="auto">
          <a:xfrm>
            <a:off x="2971800" y="3352800"/>
            <a:ext cx="2743200" cy="1739900"/>
          </a:xfrm>
          <a:prstGeom prst="rect">
            <a:avLst/>
          </a:prstGeom>
          <a:solidFill>
            <a:schemeClr val="bg1"/>
          </a:solidFill>
          <a:ln w="9525">
            <a:noFill/>
            <a:miter lim="800000"/>
            <a:headEnd/>
            <a:tailEnd/>
          </a:ln>
        </p:spPr>
        <p:txBody>
          <a:bodyPr>
            <a:spAutoFit/>
          </a:bodyPr>
          <a:lstStyle/>
          <a:p>
            <a:pPr>
              <a:spcBef>
                <a:spcPct val="50000"/>
              </a:spcBef>
            </a:pPr>
            <a:r>
              <a:rPr lang="en-US" b="1"/>
              <a:t>Getting an antibiotic increases a patient’s chance of becoming colonized or infected with a resistant organism.</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6" name="Title 1"/>
          <p:cNvSpPr>
            <a:spLocks noGrp="1"/>
          </p:cNvSpPr>
          <p:nvPr>
            <p:ph type="title" idx="4294967295"/>
          </p:nvPr>
        </p:nvSpPr>
        <p:spPr>
          <a:xfrm>
            <a:off x="457200" y="274638"/>
            <a:ext cx="8229600" cy="1325562"/>
          </a:xfrm>
        </p:spPr>
        <p:txBody>
          <a:bodyPr anchor="b"/>
          <a:lstStyle/>
          <a:p>
            <a:r>
              <a:rPr lang="en-US" sz="4200" b="1" smtClean="0">
                <a:latin typeface="Myriad Pro"/>
              </a:rPr>
              <a:t>Association of vancomycin use with resistance</a:t>
            </a:r>
          </a:p>
        </p:txBody>
      </p:sp>
      <p:graphicFrame>
        <p:nvGraphicFramePr>
          <p:cNvPr id="100355" name="Object 2" descr="Patients with VRE: 10 in 1990, 50 in 1991, 60 in 1992, 120 in 1993, 100 in 1994, 200 in 1995. Defined daily doses of vancomycin per 1000 patient days: 62 in 1990, 65 in 1991, 69 in 1992, 68 in 1993, 75 in 1994, 80 in 1995."/>
          <p:cNvGraphicFramePr>
            <a:graphicFrameLocks noGrp="1" noChangeAspect="1"/>
          </p:cNvGraphicFramePr>
          <p:nvPr>
            <p:ph idx="4294967295"/>
          </p:nvPr>
        </p:nvGraphicFramePr>
        <p:xfrm>
          <a:off x="765175" y="1982788"/>
          <a:ext cx="7629525" cy="4033837"/>
        </p:xfrm>
        <a:graphic>
          <a:graphicData uri="http://schemas.openxmlformats.org/presentationml/2006/ole">
            <mc:AlternateContent xmlns:mc="http://schemas.openxmlformats.org/markup-compatibility/2006">
              <mc:Choice xmlns:v="urn:schemas-microsoft-com:vml" Requires="v">
                <p:oleObj spid="_x0000_s100358" name="Chart" r:id="rId3" imgW="7781849" imgH="4114800" progId="MSGraph.Chart.8">
                  <p:embed followColorScheme="full"/>
                </p:oleObj>
              </mc:Choice>
              <mc:Fallback>
                <p:oleObj name="Chart" r:id="rId3" imgW="7781849" imgH="4114800" progId="MSGraph.Chart.8">
                  <p:embed followColorScheme="full"/>
                  <p:pic>
                    <p:nvPicPr>
                      <p:cNvPr id="0" name="Object 2" descr="Patients with VRE: 10 in 1990, 50 in 1991, 60 in 1992, 120 in 1993, 100 in 1994, 200 in 1995. Defined daily doses of vancomycin per 1000 patient days: 62 in 1990, 65 in 1991, 69 in 1992, 68 in 1993, 75 in 1994, 80 in 199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5175" y="1982788"/>
                        <a:ext cx="7629525" cy="4033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0357" name="Rectangle 4"/>
          <p:cNvSpPr>
            <a:spLocks noChangeArrowheads="1"/>
          </p:cNvSpPr>
          <p:nvPr/>
        </p:nvSpPr>
        <p:spPr bwMode="auto">
          <a:xfrm>
            <a:off x="3352800" y="1676400"/>
            <a:ext cx="2135188" cy="400050"/>
          </a:xfrm>
          <a:prstGeom prst="rect">
            <a:avLst/>
          </a:prstGeom>
          <a:noFill/>
          <a:ln w="9525">
            <a:noFill/>
            <a:miter lim="800000"/>
            <a:headEnd/>
            <a:tailEnd/>
          </a:ln>
        </p:spPr>
        <p:txBody>
          <a:bodyPr wrap="none">
            <a:spAutoFit/>
          </a:bodyPr>
          <a:lstStyle/>
          <a:p>
            <a:r>
              <a:rPr lang="en-US" sz="2000">
                <a:latin typeface="Myriad Pro"/>
              </a:rPr>
              <a:t>(JID 1999;179:163)</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80" name="Title 1"/>
          <p:cNvSpPr>
            <a:spLocks noGrp="1"/>
          </p:cNvSpPr>
          <p:nvPr>
            <p:ph type="title" idx="4294967295"/>
          </p:nvPr>
        </p:nvSpPr>
        <p:spPr>
          <a:xfrm>
            <a:off x="457200" y="274638"/>
            <a:ext cx="8229600" cy="1935162"/>
          </a:xfrm>
        </p:spPr>
        <p:txBody>
          <a:bodyPr anchor="b"/>
          <a:lstStyle/>
          <a:p>
            <a:r>
              <a:rPr lang="en-US" sz="3600" b="1" smtClean="0">
                <a:latin typeface="Myriad Pro"/>
              </a:rPr>
              <a:t>Annual prevalence of imipenem resistance in </a:t>
            </a:r>
            <a:r>
              <a:rPr lang="en-US" sz="3600" b="1" i="1" smtClean="0">
                <a:latin typeface="Myriad Pro"/>
              </a:rPr>
              <a:t>P. aeruginosa</a:t>
            </a:r>
            <a:r>
              <a:rPr lang="en-US" sz="3600" b="1" smtClean="0">
                <a:latin typeface="Myriad Pro"/>
              </a:rPr>
              <a:t> vs. carbapenem use rate</a:t>
            </a:r>
          </a:p>
        </p:txBody>
      </p:sp>
      <p:graphicFrame>
        <p:nvGraphicFramePr>
          <p:cNvPr id="101379" name="Object 2" descr="r = 0.41, p = .004  (Pearson correlation coefficient)"/>
          <p:cNvGraphicFramePr>
            <a:graphicFrameLocks noGrp="1" noChangeAspect="1"/>
          </p:cNvGraphicFramePr>
          <p:nvPr>
            <p:ph idx="4294967295"/>
          </p:nvPr>
        </p:nvGraphicFramePr>
        <p:xfrm>
          <a:off x="942975" y="2006600"/>
          <a:ext cx="7034213" cy="4140200"/>
        </p:xfrm>
        <a:graphic>
          <a:graphicData uri="http://schemas.openxmlformats.org/presentationml/2006/ole">
            <mc:AlternateContent xmlns:mc="http://schemas.openxmlformats.org/markup-compatibility/2006">
              <mc:Choice xmlns:v="urn:schemas-microsoft-com:vml" Requires="v">
                <p:oleObj spid="_x0000_s101382" name="Chart" r:id="rId3" imgW="7039051" imgH="4143451" progId="Excel.Chart.8">
                  <p:embed/>
                </p:oleObj>
              </mc:Choice>
              <mc:Fallback>
                <p:oleObj name="Chart" r:id="rId3" imgW="7039051" imgH="4143451" progId="Excel.Chart.8">
                  <p:embed/>
                  <p:pic>
                    <p:nvPicPr>
                      <p:cNvPr id="0" name="Object 2" descr="r = 0.41, p = .004  (Pearson correlation coefficient)"/>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2975" y="2006600"/>
                        <a:ext cx="7034213" cy="4140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1381" name="Text Box 5"/>
          <p:cNvSpPr txBox="1">
            <a:spLocks noChangeArrowheads="1"/>
          </p:cNvSpPr>
          <p:nvPr/>
        </p:nvSpPr>
        <p:spPr bwMode="auto">
          <a:xfrm>
            <a:off x="381000" y="6172200"/>
            <a:ext cx="3352800" cy="276225"/>
          </a:xfrm>
          <a:prstGeom prst="rect">
            <a:avLst/>
          </a:prstGeom>
          <a:noFill/>
          <a:ln w="9525">
            <a:noFill/>
            <a:miter lim="800000"/>
            <a:headEnd/>
            <a:tailEnd/>
          </a:ln>
        </p:spPr>
        <p:txBody>
          <a:bodyPr>
            <a:spAutoFit/>
          </a:bodyPr>
          <a:lstStyle/>
          <a:p>
            <a:pPr eaLnBrk="0" hangingPunct="0"/>
            <a:r>
              <a:rPr lang="en-US" sz="1200">
                <a:solidFill>
                  <a:schemeClr val="bg2"/>
                </a:solidFill>
                <a:latin typeface="Myriad Pro"/>
              </a:rPr>
              <a:t>45 LTACHs, 2002-03 (59 LTACH years)</a:t>
            </a:r>
          </a:p>
        </p:txBody>
      </p:sp>
      <p:sp>
        <p:nvSpPr>
          <p:cNvPr id="101382" name="Rectangle 4"/>
          <p:cNvSpPr>
            <a:spLocks noChangeArrowheads="1"/>
          </p:cNvSpPr>
          <p:nvPr/>
        </p:nvSpPr>
        <p:spPr bwMode="auto">
          <a:xfrm>
            <a:off x="4495800" y="6172200"/>
            <a:ext cx="2174875" cy="276225"/>
          </a:xfrm>
          <a:prstGeom prst="rect">
            <a:avLst/>
          </a:prstGeom>
          <a:noFill/>
          <a:ln w="9525">
            <a:noFill/>
            <a:miter lim="800000"/>
            <a:headEnd/>
            <a:tailEnd/>
          </a:ln>
        </p:spPr>
        <p:txBody>
          <a:bodyPr wrap="none">
            <a:spAutoFit/>
          </a:bodyPr>
          <a:lstStyle/>
          <a:p>
            <a:r>
              <a:rPr lang="en-US" sz="1200">
                <a:solidFill>
                  <a:schemeClr val="bg2"/>
                </a:solidFill>
                <a:latin typeface="Myriad Pro"/>
              </a:rPr>
              <a:t>Gould et al. ICHE 2006;27:923-5</a:t>
            </a:r>
          </a:p>
        </p:txBody>
      </p:sp>
      <p:sp>
        <p:nvSpPr>
          <p:cNvPr id="101383" name="Text Box 4"/>
          <p:cNvSpPr txBox="1">
            <a:spLocks noChangeArrowheads="1"/>
          </p:cNvSpPr>
          <p:nvPr/>
        </p:nvSpPr>
        <p:spPr bwMode="auto">
          <a:xfrm>
            <a:off x="4800600" y="4648200"/>
            <a:ext cx="2384425" cy="492125"/>
          </a:xfrm>
          <a:prstGeom prst="rect">
            <a:avLst/>
          </a:prstGeom>
          <a:noFill/>
          <a:ln w="9525">
            <a:noFill/>
            <a:miter lim="800000"/>
            <a:headEnd/>
            <a:tailEnd/>
          </a:ln>
        </p:spPr>
        <p:txBody>
          <a:bodyPr wrap="none">
            <a:spAutoFit/>
          </a:bodyPr>
          <a:lstStyle/>
          <a:p>
            <a:pPr eaLnBrk="0" hangingPunct="0"/>
            <a:r>
              <a:rPr lang="en-US" sz="1300">
                <a:solidFill>
                  <a:schemeClr val="bg2"/>
                </a:solidFill>
                <a:latin typeface="Myriad Pro"/>
              </a:rPr>
              <a:t>r = 0.41, p = .004 </a:t>
            </a:r>
          </a:p>
          <a:p>
            <a:pPr eaLnBrk="0" hangingPunct="0"/>
            <a:r>
              <a:rPr lang="en-US" sz="1300">
                <a:solidFill>
                  <a:schemeClr val="bg2"/>
                </a:solidFill>
                <a:latin typeface="Myriad Pro"/>
              </a:rPr>
              <a:t>(Pearson correlation coefficient)</a:t>
            </a: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2"/>
          <p:cNvSpPr>
            <a:spLocks noGrp="1" noChangeArrowheads="1"/>
          </p:cNvSpPr>
          <p:nvPr>
            <p:ph type="title"/>
          </p:nvPr>
        </p:nvSpPr>
        <p:spPr/>
        <p:txBody>
          <a:bodyPr/>
          <a:lstStyle/>
          <a:p>
            <a:pPr eaLnBrk="1" hangingPunct="1"/>
            <a:r>
              <a:rPr lang="en-US" smtClean="0"/>
              <a:t>Case</a:t>
            </a:r>
          </a:p>
        </p:txBody>
      </p:sp>
      <p:sp>
        <p:nvSpPr>
          <p:cNvPr id="102402" name="Rectangle 3"/>
          <p:cNvSpPr>
            <a:spLocks noGrp="1" noChangeArrowheads="1"/>
          </p:cNvSpPr>
          <p:nvPr>
            <p:ph type="body" idx="1"/>
          </p:nvPr>
        </p:nvSpPr>
        <p:spPr>
          <a:xfrm>
            <a:off x="457200" y="1447800"/>
            <a:ext cx="8229600" cy="4525963"/>
          </a:xfrm>
        </p:spPr>
        <p:txBody>
          <a:bodyPr/>
          <a:lstStyle/>
          <a:p>
            <a:pPr eaLnBrk="1" hangingPunct="1"/>
            <a:r>
              <a:rPr lang="en-US" smtClean="0"/>
              <a:t>An 82-year-old long-term care resident has fever and a productive cough</a:t>
            </a:r>
          </a:p>
          <a:p>
            <a:pPr eaLnBrk="1" hangingPunct="1"/>
            <a:r>
              <a:rPr lang="en-US" smtClean="0"/>
              <a:t>He has no urinary or other symptoms, and a chronic venous stasis ulcer on the lower extremity is unchanged</a:t>
            </a:r>
          </a:p>
          <a:p>
            <a:pPr eaLnBrk="1" hangingPunct="1"/>
            <a:r>
              <a:rPr lang="en-US" smtClean="0"/>
              <a:t>A “pan-culture” is initiated in which urine is sent for UA and culture, sputum and blood are sent for culture, and the ulcer on the leg is swabbed.</a:t>
            </a:r>
          </a:p>
          <a:p>
            <a:pPr eaLnBrk="1" hangingPunct="1"/>
            <a:endParaRPr lang="en-US" smtClean="0"/>
          </a:p>
        </p:txBody>
      </p:sp>
      <p:sp>
        <p:nvSpPr>
          <p:cNvPr id="102403" name="Slide Number Placeholder 3"/>
          <p:cNvSpPr>
            <a:spLocks noGrp="1"/>
          </p:cNvSpPr>
          <p:nvPr>
            <p:ph type="sldNum" sz="quarter" idx="12"/>
          </p:nvPr>
        </p:nvSpPr>
        <p:spPr>
          <a:noFill/>
        </p:spPr>
        <p:txBody>
          <a:bodyPr/>
          <a:lstStyle/>
          <a:p>
            <a:pPr fontAlgn="base">
              <a:spcBef>
                <a:spcPct val="0"/>
              </a:spcBef>
              <a:spcAft>
                <a:spcPct val="0"/>
              </a:spcAft>
            </a:pPr>
            <a:fld id="{40C9D6C3-D2E3-4039-A875-BBA166B7D50D}" type="slidenum">
              <a:rPr lang="en-US" smtClean="0">
                <a:latin typeface="Arial" charset="0"/>
              </a:rPr>
              <a:pPr fontAlgn="base">
                <a:spcBef>
                  <a:spcPct val="0"/>
                </a:spcBef>
                <a:spcAft>
                  <a:spcPct val="0"/>
                </a:spcAft>
              </a:pPr>
              <a:t>22</a:t>
            </a:fld>
            <a:endParaRPr lang="en-US" smtClean="0">
              <a:latin typeface="Arial" charset="0"/>
            </a:endParaRPr>
          </a:p>
        </p:txBody>
      </p:sp>
      <p:pic>
        <p:nvPicPr>
          <p:cNvPr id="102404" name="Picture 6" descr="ANd9GcRT5iBu3vm8EQUwAxKMXIaNIDUdvzA07fshiduQP8wtXZoWo-X_"/>
          <p:cNvPicPr>
            <a:picLocks noChangeAspect="1" noChangeArrowheads="1"/>
          </p:cNvPicPr>
          <p:nvPr/>
        </p:nvPicPr>
        <p:blipFill>
          <a:blip r:embed="rId2"/>
          <a:srcRect b="11765"/>
          <a:stretch>
            <a:fillRect/>
          </a:stretch>
        </p:blipFill>
        <p:spPr bwMode="auto">
          <a:xfrm>
            <a:off x="7467600" y="228600"/>
            <a:ext cx="1179513" cy="1143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02402">
                                            <p:txEl>
                                              <p:pRg st="0" end="0"/>
                                            </p:txEl>
                                          </p:spTgt>
                                        </p:tgtEl>
                                        <p:attrNameLst>
                                          <p:attrName>style.visibility</p:attrName>
                                        </p:attrNameLst>
                                      </p:cBhvr>
                                      <p:to>
                                        <p:strVal val="visible"/>
                                      </p:to>
                                    </p:set>
                                    <p:anim calcmode="lin" valueType="num">
                                      <p:cBhvr additive="base">
                                        <p:cTn id="7" dur="500" fill="hold"/>
                                        <p:tgtEl>
                                          <p:spTgt spid="102402">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0240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02402">
                                            <p:txEl>
                                              <p:pRg st="1" end="1"/>
                                            </p:txEl>
                                          </p:spTgt>
                                        </p:tgtEl>
                                        <p:attrNameLst>
                                          <p:attrName>style.visibility</p:attrName>
                                        </p:attrNameLst>
                                      </p:cBhvr>
                                      <p:to>
                                        <p:strVal val="visible"/>
                                      </p:to>
                                    </p:set>
                                    <p:anim calcmode="lin" valueType="num">
                                      <p:cBhvr additive="base">
                                        <p:cTn id="13" dur="500" fill="hold"/>
                                        <p:tgtEl>
                                          <p:spTgt spid="102402">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02402">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102402">
                                            <p:txEl>
                                              <p:pRg st="2" end="2"/>
                                            </p:txEl>
                                          </p:spTgt>
                                        </p:tgtEl>
                                        <p:attrNameLst>
                                          <p:attrName>style.visibility</p:attrName>
                                        </p:attrNameLst>
                                      </p:cBhvr>
                                      <p:to>
                                        <p:strVal val="visible"/>
                                      </p:to>
                                    </p:set>
                                    <p:anim calcmode="lin" valueType="num">
                                      <p:cBhvr additive="base">
                                        <p:cTn id="19" dur="500" fill="hold"/>
                                        <p:tgtEl>
                                          <p:spTgt spid="102402">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02402">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Title 1"/>
          <p:cNvSpPr>
            <a:spLocks noGrp="1"/>
          </p:cNvSpPr>
          <p:nvPr>
            <p:ph type="title"/>
          </p:nvPr>
        </p:nvSpPr>
        <p:spPr/>
        <p:txBody>
          <a:bodyPr/>
          <a:lstStyle/>
          <a:p>
            <a:endParaRPr lang="en-US" smtClean="0"/>
          </a:p>
        </p:txBody>
      </p:sp>
      <p:sp>
        <p:nvSpPr>
          <p:cNvPr id="103426" name="Content Placeholder 2"/>
          <p:cNvSpPr>
            <a:spLocks noGrp="1"/>
          </p:cNvSpPr>
          <p:nvPr>
            <p:ph idx="1"/>
          </p:nvPr>
        </p:nvSpPr>
        <p:spPr/>
        <p:txBody>
          <a:bodyPr/>
          <a:lstStyle/>
          <a:p>
            <a:pPr eaLnBrk="1" hangingPunct="1"/>
            <a:r>
              <a:rPr lang="en-US" smtClean="0"/>
              <a:t>A CXR is done and is negative</a:t>
            </a:r>
          </a:p>
          <a:p>
            <a:pPr eaLnBrk="1" hangingPunct="1"/>
            <a:r>
              <a:rPr lang="en-US" smtClean="0"/>
              <a:t>The urinalysis has 3 white blood cells</a:t>
            </a:r>
          </a:p>
          <a:p>
            <a:pPr eaLnBrk="1" hangingPunct="1"/>
            <a:r>
              <a:rPr lang="en-US" smtClean="0"/>
              <a:t>Urine culture is positive for &gt;100,000 CFU of E coli</a:t>
            </a:r>
          </a:p>
          <a:p>
            <a:pPr eaLnBrk="1" hangingPunct="1"/>
            <a:r>
              <a:rPr lang="en-US" smtClean="0"/>
              <a:t>Sputum gram stain has no PMNs, no organisms</a:t>
            </a:r>
          </a:p>
          <a:p>
            <a:pPr eaLnBrk="1" hangingPunct="1"/>
            <a:r>
              <a:rPr lang="en-US" smtClean="0"/>
              <a:t>Sputum grows 1+ Candida albicans</a:t>
            </a:r>
          </a:p>
          <a:p>
            <a:pPr eaLnBrk="1" hangingPunct="1"/>
            <a:r>
              <a:rPr lang="en-US" smtClean="0"/>
              <a:t>Wound culture grows VRE</a:t>
            </a:r>
          </a:p>
        </p:txBody>
      </p:sp>
      <p:sp>
        <p:nvSpPr>
          <p:cNvPr id="103427" name="Slide Number Placeholder 3"/>
          <p:cNvSpPr>
            <a:spLocks noGrp="1"/>
          </p:cNvSpPr>
          <p:nvPr>
            <p:ph type="sldNum" sz="quarter" idx="12"/>
          </p:nvPr>
        </p:nvSpPr>
        <p:spPr>
          <a:noFill/>
        </p:spPr>
        <p:txBody>
          <a:bodyPr/>
          <a:lstStyle/>
          <a:p>
            <a:pPr fontAlgn="base">
              <a:spcBef>
                <a:spcPct val="0"/>
              </a:spcBef>
              <a:spcAft>
                <a:spcPct val="0"/>
              </a:spcAft>
            </a:pPr>
            <a:fld id="{DEFB4B19-C698-4034-9AC3-329FD69D9EF3}" type="slidenum">
              <a:rPr lang="en-US" smtClean="0">
                <a:latin typeface="Arial" charset="0"/>
              </a:rPr>
              <a:pPr fontAlgn="base">
                <a:spcBef>
                  <a:spcPct val="0"/>
                </a:spcBef>
                <a:spcAft>
                  <a:spcPct val="0"/>
                </a:spcAft>
              </a:pPr>
              <a:t>23</a:t>
            </a:fld>
            <a:endParaRPr lang="en-US" smtClean="0">
              <a:latin typeface="Arial" charset="0"/>
            </a:endParaRPr>
          </a:p>
        </p:txBody>
      </p:sp>
      <p:pic>
        <p:nvPicPr>
          <p:cNvPr id="103428" name="Picture 6" descr="nl_cxr"/>
          <p:cNvPicPr>
            <a:picLocks noChangeAspect="1" noChangeArrowheads="1"/>
          </p:cNvPicPr>
          <p:nvPr/>
        </p:nvPicPr>
        <p:blipFill>
          <a:blip r:embed="rId2"/>
          <a:srcRect/>
          <a:stretch>
            <a:fillRect/>
          </a:stretch>
        </p:blipFill>
        <p:spPr bwMode="auto">
          <a:xfrm>
            <a:off x="6781800" y="0"/>
            <a:ext cx="2362200" cy="2212975"/>
          </a:xfrm>
          <a:prstGeom prst="rect">
            <a:avLst/>
          </a:prstGeom>
          <a:noFill/>
          <a:ln w="9525">
            <a:noFill/>
            <a:miter lim="800000"/>
            <a:headEnd/>
            <a:tailEnd/>
          </a:ln>
        </p:spPr>
      </p:pic>
      <p:pic>
        <p:nvPicPr>
          <p:cNvPr id="103429" name="Picture 7" descr="agar plate growing bacteria"/>
          <p:cNvPicPr>
            <a:picLocks noChangeAspect="1" noChangeArrowheads="1"/>
          </p:cNvPicPr>
          <p:nvPr/>
        </p:nvPicPr>
        <p:blipFill>
          <a:blip r:embed="rId3"/>
          <a:srcRect/>
          <a:stretch>
            <a:fillRect/>
          </a:stretch>
        </p:blipFill>
        <p:spPr bwMode="auto">
          <a:xfrm>
            <a:off x="0" y="0"/>
            <a:ext cx="2209800" cy="165893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03426">
                                            <p:txEl>
                                              <p:pRg st="0" end="0"/>
                                            </p:txEl>
                                          </p:spTgt>
                                        </p:tgtEl>
                                        <p:attrNameLst>
                                          <p:attrName>style.visibility</p:attrName>
                                        </p:attrNameLst>
                                      </p:cBhvr>
                                      <p:to>
                                        <p:strVal val="visible"/>
                                      </p:to>
                                    </p:set>
                                    <p:anim calcmode="lin" valueType="num">
                                      <p:cBhvr additive="base">
                                        <p:cTn id="7" dur="500" fill="hold"/>
                                        <p:tgtEl>
                                          <p:spTgt spid="103426">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0342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03426">
                                            <p:txEl>
                                              <p:pRg st="1" end="1"/>
                                            </p:txEl>
                                          </p:spTgt>
                                        </p:tgtEl>
                                        <p:attrNameLst>
                                          <p:attrName>style.visibility</p:attrName>
                                        </p:attrNameLst>
                                      </p:cBhvr>
                                      <p:to>
                                        <p:strVal val="visible"/>
                                      </p:to>
                                    </p:set>
                                    <p:anim calcmode="lin" valueType="num">
                                      <p:cBhvr additive="base">
                                        <p:cTn id="13" dur="500" fill="hold"/>
                                        <p:tgtEl>
                                          <p:spTgt spid="103426">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03426">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103426">
                                            <p:txEl>
                                              <p:pRg st="2" end="2"/>
                                            </p:txEl>
                                          </p:spTgt>
                                        </p:tgtEl>
                                        <p:attrNameLst>
                                          <p:attrName>style.visibility</p:attrName>
                                        </p:attrNameLst>
                                      </p:cBhvr>
                                      <p:to>
                                        <p:strVal val="visible"/>
                                      </p:to>
                                    </p:set>
                                    <p:anim calcmode="lin" valueType="num">
                                      <p:cBhvr additive="base">
                                        <p:cTn id="19" dur="500" fill="hold"/>
                                        <p:tgtEl>
                                          <p:spTgt spid="103426">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03426">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103426">
                                            <p:txEl>
                                              <p:pRg st="3" end="3"/>
                                            </p:txEl>
                                          </p:spTgt>
                                        </p:tgtEl>
                                        <p:attrNameLst>
                                          <p:attrName>style.visibility</p:attrName>
                                        </p:attrNameLst>
                                      </p:cBhvr>
                                      <p:to>
                                        <p:strVal val="visible"/>
                                      </p:to>
                                    </p:set>
                                    <p:anim calcmode="lin" valueType="num">
                                      <p:cBhvr additive="base">
                                        <p:cTn id="25" dur="500" fill="hold"/>
                                        <p:tgtEl>
                                          <p:spTgt spid="103426">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03426">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103426">
                                            <p:txEl>
                                              <p:pRg st="4" end="4"/>
                                            </p:txEl>
                                          </p:spTgt>
                                        </p:tgtEl>
                                        <p:attrNameLst>
                                          <p:attrName>style.visibility</p:attrName>
                                        </p:attrNameLst>
                                      </p:cBhvr>
                                      <p:to>
                                        <p:strVal val="visible"/>
                                      </p:to>
                                    </p:set>
                                    <p:anim calcmode="lin" valueType="num">
                                      <p:cBhvr additive="base">
                                        <p:cTn id="31" dur="500" fill="hold"/>
                                        <p:tgtEl>
                                          <p:spTgt spid="103426">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03426">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103426">
                                            <p:txEl>
                                              <p:pRg st="5" end="5"/>
                                            </p:txEl>
                                          </p:spTgt>
                                        </p:tgtEl>
                                        <p:attrNameLst>
                                          <p:attrName>style.visibility</p:attrName>
                                        </p:attrNameLst>
                                      </p:cBhvr>
                                      <p:to>
                                        <p:strVal val="visible"/>
                                      </p:to>
                                    </p:set>
                                    <p:anim calcmode="lin" valueType="num">
                                      <p:cBhvr additive="base">
                                        <p:cTn id="37" dur="500" fill="hold"/>
                                        <p:tgtEl>
                                          <p:spTgt spid="103426">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103426">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Title 1"/>
          <p:cNvSpPr>
            <a:spLocks noGrp="1"/>
          </p:cNvSpPr>
          <p:nvPr>
            <p:ph type="title"/>
          </p:nvPr>
        </p:nvSpPr>
        <p:spPr/>
        <p:txBody>
          <a:bodyPr/>
          <a:lstStyle/>
          <a:p>
            <a:endParaRPr lang="en-US" smtClean="0"/>
          </a:p>
        </p:txBody>
      </p:sp>
      <p:sp>
        <p:nvSpPr>
          <p:cNvPr id="104450" name="Content Placeholder 2"/>
          <p:cNvSpPr>
            <a:spLocks noGrp="1"/>
          </p:cNvSpPr>
          <p:nvPr>
            <p:ph idx="1"/>
          </p:nvPr>
        </p:nvSpPr>
        <p:spPr/>
        <p:txBody>
          <a:bodyPr/>
          <a:lstStyle/>
          <a:p>
            <a:r>
              <a:rPr lang="en-US" smtClean="0"/>
              <a:t>The patient is started on cipro for the E coli in the urine, linezolid for the VRE in the wound, and fluconazole for the Candida in the sputum</a:t>
            </a:r>
          </a:p>
          <a:p>
            <a:pPr eaLnBrk="1" hangingPunct="1"/>
            <a:r>
              <a:rPr lang="en-US" smtClean="0"/>
              <a:t>Two weeks later the patient has diarrhea and </a:t>
            </a:r>
            <a:r>
              <a:rPr lang="en-US" i="1" smtClean="0"/>
              <a:t>C. diff</a:t>
            </a:r>
            <a:r>
              <a:rPr lang="en-US" smtClean="0"/>
              <a:t> toxin assay is positive</a:t>
            </a:r>
          </a:p>
          <a:p>
            <a:endParaRPr lang="en-US" smtClean="0"/>
          </a:p>
          <a:p>
            <a:endParaRPr lang="en-US" smtClean="0"/>
          </a:p>
        </p:txBody>
      </p:sp>
      <p:sp>
        <p:nvSpPr>
          <p:cNvPr id="104451" name="Slide Number Placeholder 3"/>
          <p:cNvSpPr>
            <a:spLocks noGrp="1"/>
          </p:cNvSpPr>
          <p:nvPr>
            <p:ph type="sldNum" sz="quarter" idx="12"/>
          </p:nvPr>
        </p:nvSpPr>
        <p:spPr>
          <a:noFill/>
        </p:spPr>
        <p:txBody>
          <a:bodyPr/>
          <a:lstStyle/>
          <a:p>
            <a:pPr fontAlgn="base">
              <a:spcBef>
                <a:spcPct val="0"/>
              </a:spcBef>
              <a:spcAft>
                <a:spcPct val="0"/>
              </a:spcAft>
            </a:pPr>
            <a:fld id="{6C812F4B-2640-4C33-ACD3-BA075A2AAFFE}" type="slidenum">
              <a:rPr lang="en-US" smtClean="0">
                <a:latin typeface="Arial" charset="0"/>
              </a:rPr>
              <a:pPr fontAlgn="base">
                <a:spcBef>
                  <a:spcPct val="0"/>
                </a:spcBef>
                <a:spcAft>
                  <a:spcPct val="0"/>
                </a:spcAft>
              </a:pPr>
              <a:t>24</a:t>
            </a:fld>
            <a:endParaRPr lang="en-US" smtClean="0">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04450">
                                            <p:txEl>
                                              <p:pRg st="0" end="0"/>
                                            </p:txEl>
                                          </p:spTgt>
                                        </p:tgtEl>
                                        <p:attrNameLst>
                                          <p:attrName>style.visibility</p:attrName>
                                        </p:attrNameLst>
                                      </p:cBhvr>
                                      <p:to>
                                        <p:strVal val="visible"/>
                                      </p:to>
                                    </p:set>
                                    <p:anim calcmode="lin" valueType="num">
                                      <p:cBhvr additive="base">
                                        <p:cTn id="7" dur="500" fill="hold"/>
                                        <p:tgtEl>
                                          <p:spTgt spid="104450">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04450">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04450">
                                            <p:txEl>
                                              <p:pRg st="1" end="1"/>
                                            </p:txEl>
                                          </p:spTgt>
                                        </p:tgtEl>
                                        <p:attrNameLst>
                                          <p:attrName>style.visibility</p:attrName>
                                        </p:attrNameLst>
                                      </p:cBhvr>
                                      <p:to>
                                        <p:strVal val="visible"/>
                                      </p:to>
                                    </p:set>
                                    <p:anim calcmode="lin" valueType="num">
                                      <p:cBhvr additive="base">
                                        <p:cTn id="13" dur="500" fill="hold"/>
                                        <p:tgtEl>
                                          <p:spTgt spid="104450">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04450">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2"/>
          <p:cNvSpPr>
            <a:spLocks noGrp="1" noChangeArrowheads="1"/>
          </p:cNvSpPr>
          <p:nvPr>
            <p:ph type="title" idx="4294967295"/>
          </p:nvPr>
        </p:nvSpPr>
        <p:spPr/>
        <p:txBody>
          <a:bodyPr/>
          <a:lstStyle/>
          <a:p>
            <a:endParaRPr lang="en-US" smtClean="0"/>
          </a:p>
        </p:txBody>
      </p:sp>
      <p:sp>
        <p:nvSpPr>
          <p:cNvPr id="105474" name="Rectangle 3"/>
          <p:cNvSpPr>
            <a:spLocks noGrp="1" noChangeArrowheads="1"/>
          </p:cNvSpPr>
          <p:nvPr>
            <p:ph type="body" idx="4294967295"/>
          </p:nvPr>
        </p:nvSpPr>
        <p:spPr/>
        <p:txBody>
          <a:bodyPr/>
          <a:lstStyle/>
          <a:p>
            <a:pPr eaLnBrk="1" hangingPunct="1"/>
            <a:r>
              <a:rPr lang="en-US" smtClean="0"/>
              <a:t>The only infection this patient ever had was a viral URI</a:t>
            </a:r>
          </a:p>
          <a:p>
            <a:endParaRPr lang="en-US"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2"/>
          <p:cNvSpPr>
            <a:spLocks noGrp="1" noChangeArrowheads="1"/>
          </p:cNvSpPr>
          <p:nvPr>
            <p:ph type="title"/>
          </p:nvPr>
        </p:nvSpPr>
        <p:spPr>
          <a:xfrm>
            <a:off x="1620838" y="304800"/>
            <a:ext cx="5902325" cy="1143000"/>
          </a:xfrm>
        </p:spPr>
        <p:txBody>
          <a:bodyPr/>
          <a:lstStyle/>
          <a:p>
            <a:pPr eaLnBrk="1" hangingPunct="1">
              <a:lnSpc>
                <a:spcPct val="80000"/>
              </a:lnSpc>
            </a:pPr>
            <a:r>
              <a:rPr lang="en-US" smtClean="0">
                <a:solidFill>
                  <a:schemeClr val="tx1"/>
                </a:solidFill>
              </a:rPr>
              <a:t>Colonized or Infected:</a:t>
            </a:r>
            <a:br>
              <a:rPr lang="en-US" smtClean="0">
                <a:solidFill>
                  <a:schemeClr val="tx1"/>
                </a:solidFill>
              </a:rPr>
            </a:br>
            <a:r>
              <a:rPr lang="en-US" smtClean="0">
                <a:solidFill>
                  <a:schemeClr val="tx1"/>
                </a:solidFill>
              </a:rPr>
              <a:t>What is the Difference?</a:t>
            </a:r>
          </a:p>
        </p:txBody>
      </p:sp>
      <p:sp>
        <p:nvSpPr>
          <p:cNvPr id="105474" name="Rectangle 3"/>
          <p:cNvSpPr>
            <a:spLocks noGrp="1" noChangeArrowheads="1"/>
          </p:cNvSpPr>
          <p:nvPr>
            <p:ph type="body" idx="1"/>
          </p:nvPr>
        </p:nvSpPr>
        <p:spPr>
          <a:xfrm>
            <a:off x="382588" y="1830388"/>
            <a:ext cx="8378825" cy="4114800"/>
          </a:xfrm>
        </p:spPr>
        <p:txBody>
          <a:bodyPr/>
          <a:lstStyle/>
          <a:p>
            <a:pPr eaLnBrk="1" hangingPunct="1">
              <a:lnSpc>
                <a:spcPct val="85000"/>
              </a:lnSpc>
              <a:spcBef>
                <a:spcPct val="50000"/>
              </a:spcBef>
            </a:pPr>
            <a:r>
              <a:rPr lang="en-US" smtClean="0"/>
              <a:t>People who carry bacteria or fungi without evidence of infection are </a:t>
            </a:r>
            <a:r>
              <a:rPr lang="en-US" b="1" u="sng" smtClean="0"/>
              <a:t>colonized</a:t>
            </a:r>
            <a:endParaRPr lang="en-US" u="sng" smtClean="0"/>
          </a:p>
          <a:p>
            <a:pPr eaLnBrk="1" hangingPunct="1">
              <a:lnSpc>
                <a:spcPct val="85000"/>
              </a:lnSpc>
              <a:spcBef>
                <a:spcPct val="50000"/>
              </a:spcBef>
            </a:pPr>
            <a:r>
              <a:rPr lang="en-US" smtClean="0"/>
              <a:t>If an infection develops, it is usually from bacteria or fungi that colonize patients</a:t>
            </a:r>
          </a:p>
          <a:p>
            <a:pPr eaLnBrk="1" hangingPunct="1">
              <a:lnSpc>
                <a:spcPct val="85000"/>
              </a:lnSpc>
              <a:spcBef>
                <a:spcPct val="50000"/>
              </a:spcBef>
            </a:pPr>
            <a:r>
              <a:rPr lang="en-US" smtClean="0"/>
              <a:t>Bacteria or fungi that colonize patients can be transmitted from one patient to another by the hands of healthcare workers</a:t>
            </a:r>
          </a:p>
          <a:p>
            <a:pPr eaLnBrk="1" hangingPunct="1">
              <a:lnSpc>
                <a:spcPct val="85000"/>
              </a:lnSpc>
              <a:spcBef>
                <a:spcPct val="50000"/>
              </a:spcBef>
            </a:pPr>
            <a:r>
              <a:rPr lang="en-US" smtClean="0"/>
              <a:t>There is no need to treat for colonization</a:t>
            </a:r>
          </a:p>
        </p:txBody>
      </p:sp>
      <p:sp>
        <p:nvSpPr>
          <p:cNvPr id="106499" name="Slide Number Placeholder 3"/>
          <p:cNvSpPr>
            <a:spLocks noGrp="1"/>
          </p:cNvSpPr>
          <p:nvPr>
            <p:ph type="sldNum" sz="quarter" idx="12"/>
          </p:nvPr>
        </p:nvSpPr>
        <p:spPr>
          <a:noFill/>
        </p:spPr>
        <p:txBody>
          <a:bodyPr/>
          <a:lstStyle/>
          <a:p>
            <a:pPr fontAlgn="base">
              <a:spcBef>
                <a:spcPct val="0"/>
              </a:spcBef>
              <a:spcAft>
                <a:spcPct val="0"/>
              </a:spcAft>
            </a:pPr>
            <a:fld id="{B284D29D-14BD-4075-9E74-976C633682D8}" type="slidenum">
              <a:rPr lang="en-US" smtClean="0">
                <a:latin typeface="Arial" charset="0"/>
              </a:rPr>
              <a:pPr fontAlgn="base">
                <a:spcBef>
                  <a:spcPct val="0"/>
                </a:spcBef>
                <a:spcAft>
                  <a:spcPct val="0"/>
                </a:spcAft>
              </a:pPr>
              <a:t>26</a:t>
            </a:fld>
            <a:endParaRPr lang="en-US" smtClean="0">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105474">
                                            <p:txEl>
                                              <p:pRg st="3" end="3"/>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Text Box 2"/>
          <p:cNvSpPr txBox="1">
            <a:spLocks noChangeArrowheads="1"/>
          </p:cNvSpPr>
          <p:nvPr/>
        </p:nvSpPr>
        <p:spPr bwMode="auto">
          <a:xfrm>
            <a:off x="1754188" y="466725"/>
            <a:ext cx="5634037" cy="628650"/>
          </a:xfrm>
          <a:prstGeom prst="rect">
            <a:avLst/>
          </a:prstGeom>
          <a:noFill/>
          <a:ln w="9525">
            <a:noFill/>
            <a:miter lim="800000"/>
            <a:headEnd/>
            <a:tailEnd/>
          </a:ln>
        </p:spPr>
        <p:txBody>
          <a:bodyPr>
            <a:spAutoFit/>
          </a:bodyPr>
          <a:lstStyle/>
          <a:p>
            <a:pPr algn="ctr" eaLnBrk="0" hangingPunct="0">
              <a:lnSpc>
                <a:spcPct val="80000"/>
              </a:lnSpc>
            </a:pPr>
            <a:r>
              <a:rPr lang="en-US" sz="4400" b="1">
                <a:solidFill>
                  <a:srgbClr val="000000"/>
                </a:solidFill>
                <a:latin typeface="Arial Narrow" pitchFamily="34" charset="0"/>
                <a:ea typeface="MS PGothic"/>
                <a:cs typeface="MS PGothic"/>
              </a:rPr>
              <a:t>The Iceberg Effect</a:t>
            </a:r>
          </a:p>
        </p:txBody>
      </p:sp>
      <p:grpSp>
        <p:nvGrpSpPr>
          <p:cNvPr id="108546" name="Group 3"/>
          <p:cNvGrpSpPr>
            <a:grpSpLocks/>
          </p:cNvGrpSpPr>
          <p:nvPr/>
        </p:nvGrpSpPr>
        <p:grpSpPr bwMode="auto">
          <a:xfrm>
            <a:off x="450850" y="1408113"/>
            <a:ext cx="8197850" cy="5103812"/>
            <a:chOff x="284" y="887"/>
            <a:chExt cx="5164" cy="3215"/>
          </a:xfrm>
        </p:grpSpPr>
        <p:pic>
          <p:nvPicPr>
            <p:cNvPr id="108548" name="Picture 4" descr="Picture10"/>
            <p:cNvPicPr>
              <a:picLocks noChangeAspect="1" noChangeArrowheads="1"/>
            </p:cNvPicPr>
            <p:nvPr/>
          </p:nvPicPr>
          <p:blipFill>
            <a:blip r:embed="rId3"/>
            <a:srcRect/>
            <a:stretch>
              <a:fillRect/>
            </a:stretch>
          </p:blipFill>
          <p:spPr bwMode="auto">
            <a:xfrm>
              <a:off x="634" y="887"/>
              <a:ext cx="4503" cy="3215"/>
            </a:xfrm>
            <a:prstGeom prst="rect">
              <a:avLst/>
            </a:prstGeom>
            <a:noFill/>
            <a:ln w="9525">
              <a:noFill/>
              <a:miter lim="800000"/>
              <a:headEnd/>
              <a:tailEnd/>
            </a:ln>
          </p:spPr>
        </p:pic>
        <p:sp>
          <p:nvSpPr>
            <p:cNvPr id="108549" name="Rectangle 5"/>
            <p:cNvSpPr>
              <a:spLocks noChangeArrowheads="1"/>
            </p:cNvSpPr>
            <p:nvPr/>
          </p:nvSpPr>
          <p:spPr bwMode="auto">
            <a:xfrm>
              <a:off x="2496" y="1054"/>
              <a:ext cx="1095" cy="365"/>
            </a:xfrm>
            <a:prstGeom prst="rect">
              <a:avLst/>
            </a:prstGeom>
            <a:noFill/>
            <a:ln w="9525">
              <a:noFill/>
              <a:miter lim="800000"/>
              <a:headEnd/>
              <a:tailEnd/>
            </a:ln>
          </p:spPr>
          <p:txBody>
            <a:bodyPr wrap="none">
              <a:spAutoFit/>
            </a:bodyPr>
            <a:lstStyle/>
            <a:p>
              <a:pPr eaLnBrk="0" hangingPunct="0"/>
              <a:r>
                <a:rPr lang="en-US" sz="3200" b="1">
                  <a:solidFill>
                    <a:srgbClr val="000000"/>
                  </a:solidFill>
                  <a:ea typeface="MS PGothic"/>
                  <a:cs typeface="MS PGothic"/>
                </a:rPr>
                <a:t>Infected</a:t>
              </a:r>
            </a:p>
          </p:txBody>
        </p:sp>
        <p:sp>
          <p:nvSpPr>
            <p:cNvPr id="108550" name="Freeform 6"/>
            <p:cNvSpPr>
              <a:spLocks/>
            </p:cNvSpPr>
            <p:nvPr/>
          </p:nvSpPr>
          <p:spPr bwMode="auto">
            <a:xfrm>
              <a:off x="284" y="2117"/>
              <a:ext cx="5164" cy="1960"/>
            </a:xfrm>
            <a:custGeom>
              <a:avLst/>
              <a:gdLst>
                <a:gd name="T0" fmla="*/ 169 w 5952"/>
                <a:gd name="T1" fmla="*/ 67 h 2160"/>
                <a:gd name="T2" fmla="*/ 180 w 5952"/>
                <a:gd name="T3" fmla="*/ 140 h 2160"/>
                <a:gd name="T4" fmla="*/ 180 w 5952"/>
                <a:gd name="T5" fmla="*/ 230 h 2160"/>
                <a:gd name="T6" fmla="*/ 214 w 5952"/>
                <a:gd name="T7" fmla="*/ 285 h 2160"/>
                <a:gd name="T8" fmla="*/ 238 w 5952"/>
                <a:gd name="T9" fmla="*/ 267 h 2160"/>
                <a:gd name="T10" fmla="*/ 261 w 5952"/>
                <a:gd name="T11" fmla="*/ 430 h 2160"/>
                <a:gd name="T12" fmla="*/ 295 w 5952"/>
                <a:gd name="T13" fmla="*/ 430 h 2160"/>
                <a:gd name="T14" fmla="*/ 343 w 5952"/>
                <a:gd name="T15" fmla="*/ 557 h 2160"/>
                <a:gd name="T16" fmla="*/ 377 w 5952"/>
                <a:gd name="T17" fmla="*/ 574 h 2160"/>
                <a:gd name="T18" fmla="*/ 423 w 5952"/>
                <a:gd name="T19" fmla="*/ 684 h 2160"/>
                <a:gd name="T20" fmla="*/ 515 w 5952"/>
                <a:gd name="T21" fmla="*/ 702 h 2160"/>
                <a:gd name="T22" fmla="*/ 609 w 5952"/>
                <a:gd name="T23" fmla="*/ 811 h 2160"/>
                <a:gd name="T24" fmla="*/ 667 w 5952"/>
                <a:gd name="T25" fmla="*/ 739 h 2160"/>
                <a:gd name="T26" fmla="*/ 725 w 5952"/>
                <a:gd name="T27" fmla="*/ 757 h 2160"/>
                <a:gd name="T28" fmla="*/ 783 w 5952"/>
                <a:gd name="T29" fmla="*/ 538 h 2160"/>
                <a:gd name="T30" fmla="*/ 829 w 5952"/>
                <a:gd name="T31" fmla="*/ 557 h 2160"/>
                <a:gd name="T32" fmla="*/ 993 w 5952"/>
                <a:gd name="T33" fmla="*/ 466 h 2160"/>
                <a:gd name="T34" fmla="*/ 1154 w 5952"/>
                <a:gd name="T35" fmla="*/ 340 h 2160"/>
                <a:gd name="T36" fmla="*/ 1166 w 5952"/>
                <a:gd name="T37" fmla="*/ 230 h 2160"/>
                <a:gd name="T38" fmla="*/ 1260 w 5952"/>
                <a:gd name="T39" fmla="*/ 211 h 2160"/>
                <a:gd name="T40" fmla="*/ 1260 w 5952"/>
                <a:gd name="T41" fmla="*/ 30 h 2160"/>
                <a:gd name="T42" fmla="*/ 180 w 5952"/>
                <a:gd name="T43" fmla="*/ 30 h 2160"/>
                <a:gd name="T44" fmla="*/ 180 w 5952"/>
                <a:gd name="T45" fmla="*/ 84 h 216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952"/>
                <a:gd name="T70" fmla="*/ 0 h 2160"/>
                <a:gd name="T71" fmla="*/ 5952 w 5952"/>
                <a:gd name="T72" fmla="*/ 2160 h 216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952" h="2160">
                  <a:moveTo>
                    <a:pt x="696" y="176"/>
                  </a:moveTo>
                  <a:cubicBezTo>
                    <a:pt x="716" y="236"/>
                    <a:pt x="736" y="296"/>
                    <a:pt x="744" y="368"/>
                  </a:cubicBezTo>
                  <a:cubicBezTo>
                    <a:pt x="752" y="440"/>
                    <a:pt x="720" y="544"/>
                    <a:pt x="744" y="608"/>
                  </a:cubicBezTo>
                  <a:cubicBezTo>
                    <a:pt x="768" y="672"/>
                    <a:pt x="848" y="736"/>
                    <a:pt x="888" y="752"/>
                  </a:cubicBezTo>
                  <a:cubicBezTo>
                    <a:pt x="928" y="768"/>
                    <a:pt x="952" y="640"/>
                    <a:pt x="984" y="704"/>
                  </a:cubicBezTo>
                  <a:cubicBezTo>
                    <a:pt x="1016" y="768"/>
                    <a:pt x="1040" y="1064"/>
                    <a:pt x="1080" y="1136"/>
                  </a:cubicBezTo>
                  <a:cubicBezTo>
                    <a:pt x="1120" y="1208"/>
                    <a:pt x="1168" y="1080"/>
                    <a:pt x="1224" y="1136"/>
                  </a:cubicBezTo>
                  <a:cubicBezTo>
                    <a:pt x="1280" y="1192"/>
                    <a:pt x="1360" y="1408"/>
                    <a:pt x="1416" y="1472"/>
                  </a:cubicBezTo>
                  <a:cubicBezTo>
                    <a:pt x="1472" y="1536"/>
                    <a:pt x="1504" y="1464"/>
                    <a:pt x="1560" y="1520"/>
                  </a:cubicBezTo>
                  <a:cubicBezTo>
                    <a:pt x="1616" y="1576"/>
                    <a:pt x="1656" y="1752"/>
                    <a:pt x="1752" y="1808"/>
                  </a:cubicBezTo>
                  <a:cubicBezTo>
                    <a:pt x="1848" y="1864"/>
                    <a:pt x="2008" y="1800"/>
                    <a:pt x="2136" y="1856"/>
                  </a:cubicBezTo>
                  <a:cubicBezTo>
                    <a:pt x="2264" y="1912"/>
                    <a:pt x="2416" y="2128"/>
                    <a:pt x="2520" y="2144"/>
                  </a:cubicBezTo>
                  <a:cubicBezTo>
                    <a:pt x="2624" y="2160"/>
                    <a:pt x="2680" y="1976"/>
                    <a:pt x="2760" y="1952"/>
                  </a:cubicBezTo>
                  <a:cubicBezTo>
                    <a:pt x="2840" y="1928"/>
                    <a:pt x="2920" y="2088"/>
                    <a:pt x="3000" y="2000"/>
                  </a:cubicBezTo>
                  <a:cubicBezTo>
                    <a:pt x="3080" y="1912"/>
                    <a:pt x="3168" y="1512"/>
                    <a:pt x="3240" y="1424"/>
                  </a:cubicBezTo>
                  <a:cubicBezTo>
                    <a:pt x="3312" y="1336"/>
                    <a:pt x="3288" y="1504"/>
                    <a:pt x="3432" y="1472"/>
                  </a:cubicBezTo>
                  <a:cubicBezTo>
                    <a:pt x="3576" y="1440"/>
                    <a:pt x="3880" y="1328"/>
                    <a:pt x="4104" y="1232"/>
                  </a:cubicBezTo>
                  <a:cubicBezTo>
                    <a:pt x="4328" y="1136"/>
                    <a:pt x="4656" y="1000"/>
                    <a:pt x="4776" y="896"/>
                  </a:cubicBezTo>
                  <a:cubicBezTo>
                    <a:pt x="4896" y="792"/>
                    <a:pt x="4752" y="664"/>
                    <a:pt x="4824" y="608"/>
                  </a:cubicBezTo>
                  <a:cubicBezTo>
                    <a:pt x="4896" y="552"/>
                    <a:pt x="5144" y="648"/>
                    <a:pt x="5208" y="560"/>
                  </a:cubicBezTo>
                  <a:cubicBezTo>
                    <a:pt x="5272" y="472"/>
                    <a:pt x="5952" y="160"/>
                    <a:pt x="5208" y="80"/>
                  </a:cubicBezTo>
                  <a:cubicBezTo>
                    <a:pt x="4464" y="0"/>
                    <a:pt x="1488" y="56"/>
                    <a:pt x="744" y="80"/>
                  </a:cubicBezTo>
                  <a:cubicBezTo>
                    <a:pt x="0" y="104"/>
                    <a:pt x="752" y="208"/>
                    <a:pt x="744" y="224"/>
                  </a:cubicBezTo>
                </a:path>
              </a:pathLst>
            </a:custGeom>
            <a:gradFill rotWithShape="0">
              <a:gsLst>
                <a:gs pos="0">
                  <a:srgbClr val="99CCFF"/>
                </a:gs>
                <a:gs pos="100000">
                  <a:srgbClr val="969696"/>
                </a:gs>
              </a:gsLst>
              <a:lin ang="5400000" scaled="1"/>
            </a:gradFill>
            <a:ln w="9525">
              <a:solidFill>
                <a:schemeClr val="hlink"/>
              </a:solidFill>
              <a:round/>
              <a:headEnd/>
              <a:tailEnd/>
            </a:ln>
          </p:spPr>
          <p:txBody>
            <a:bodyPr/>
            <a:lstStyle/>
            <a:p>
              <a:endParaRPr lang="en-US"/>
            </a:p>
          </p:txBody>
        </p:sp>
        <p:sp>
          <p:nvSpPr>
            <p:cNvPr id="108551" name="Rectangle 7"/>
            <p:cNvSpPr>
              <a:spLocks noChangeArrowheads="1"/>
            </p:cNvSpPr>
            <p:nvPr/>
          </p:nvSpPr>
          <p:spPr bwMode="auto">
            <a:xfrm>
              <a:off x="2256" y="2398"/>
              <a:ext cx="1337" cy="365"/>
            </a:xfrm>
            <a:prstGeom prst="rect">
              <a:avLst/>
            </a:prstGeom>
            <a:noFill/>
            <a:ln w="9525">
              <a:noFill/>
              <a:miter lim="800000"/>
              <a:headEnd/>
              <a:tailEnd/>
            </a:ln>
          </p:spPr>
          <p:txBody>
            <a:bodyPr wrap="none">
              <a:spAutoFit/>
            </a:bodyPr>
            <a:lstStyle/>
            <a:p>
              <a:pPr eaLnBrk="0" hangingPunct="0"/>
              <a:r>
                <a:rPr lang="en-US" sz="3200" b="1">
                  <a:solidFill>
                    <a:srgbClr val="000000"/>
                  </a:solidFill>
                  <a:ea typeface="MS PGothic"/>
                  <a:cs typeface="MS PGothic"/>
                </a:rPr>
                <a:t>Colonized</a:t>
              </a:r>
            </a:p>
          </p:txBody>
        </p:sp>
      </p:grpSp>
      <p:sp>
        <p:nvSpPr>
          <p:cNvPr id="108547" name="Slide Number Placeholder 7"/>
          <p:cNvSpPr>
            <a:spLocks noGrp="1"/>
          </p:cNvSpPr>
          <p:nvPr>
            <p:ph type="sldNum" sz="quarter" idx="12"/>
          </p:nvPr>
        </p:nvSpPr>
        <p:spPr>
          <a:noFill/>
        </p:spPr>
        <p:txBody>
          <a:bodyPr/>
          <a:lstStyle/>
          <a:p>
            <a:pPr fontAlgn="base">
              <a:spcBef>
                <a:spcPct val="0"/>
              </a:spcBef>
              <a:spcAft>
                <a:spcPct val="0"/>
              </a:spcAft>
            </a:pPr>
            <a:fld id="{0E23BE48-B2F3-4E09-9C07-6DDED17B8BFE}" type="slidenum">
              <a:rPr lang="en-US" smtClean="0">
                <a:latin typeface="Arial" charset="0"/>
              </a:rPr>
              <a:pPr fontAlgn="base">
                <a:spcBef>
                  <a:spcPct val="0"/>
                </a:spcBef>
                <a:spcAft>
                  <a:spcPct val="0"/>
                </a:spcAft>
              </a:pPr>
              <a:t>27</a:t>
            </a:fld>
            <a:endParaRPr lang="en-US" smtClean="0">
              <a:latin typeface="Arial"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Title 2"/>
          <p:cNvSpPr>
            <a:spLocks noGrp="1"/>
          </p:cNvSpPr>
          <p:nvPr>
            <p:ph type="title"/>
          </p:nvPr>
        </p:nvSpPr>
        <p:spPr/>
        <p:txBody>
          <a:bodyPr/>
          <a:lstStyle/>
          <a:p>
            <a:r>
              <a:rPr lang="en-US" smtClean="0"/>
              <a:t>What could have been done differently?</a:t>
            </a:r>
          </a:p>
        </p:txBody>
      </p:sp>
      <p:sp>
        <p:nvSpPr>
          <p:cNvPr id="109570" name="Content Placeholder 3"/>
          <p:cNvSpPr>
            <a:spLocks noGrp="1"/>
          </p:cNvSpPr>
          <p:nvPr>
            <p:ph idx="1"/>
          </p:nvPr>
        </p:nvSpPr>
        <p:spPr/>
        <p:txBody>
          <a:bodyPr/>
          <a:lstStyle/>
          <a:p>
            <a:r>
              <a:rPr lang="en-US" smtClean="0"/>
              <a:t>Understanding the difference between colonization and infection</a:t>
            </a:r>
          </a:p>
          <a:p>
            <a:pPr lvl="1"/>
            <a:r>
              <a:rPr lang="en-US" smtClean="0"/>
              <a:t>No (or few) WBCs in a UA= no UTI</a:t>
            </a:r>
          </a:p>
          <a:p>
            <a:pPr lvl="1"/>
            <a:r>
              <a:rPr lang="en-US" smtClean="0"/>
              <a:t>In the absence of dyspnea, hypoxia and CXR changes, pneumonia is unlikely</a:t>
            </a:r>
          </a:p>
          <a:p>
            <a:pPr lvl="1"/>
            <a:r>
              <a:rPr lang="en-US" smtClean="0"/>
              <a:t>Candida is an exceedingly rare cause of pneumonia</a:t>
            </a:r>
          </a:p>
          <a:p>
            <a:pPr lvl="1"/>
            <a:r>
              <a:rPr lang="en-US" smtClean="0"/>
              <a:t>Wounds will grow organisms when cultured- infection can only be determined clinically</a:t>
            </a:r>
          </a:p>
          <a:p>
            <a:endParaRPr lang="en-US" smtClean="0"/>
          </a:p>
        </p:txBody>
      </p:sp>
      <p:sp>
        <p:nvSpPr>
          <p:cNvPr id="110595" name="Slide Number Placeholder 1"/>
          <p:cNvSpPr>
            <a:spLocks noGrp="1"/>
          </p:cNvSpPr>
          <p:nvPr>
            <p:ph type="sldNum" sz="quarter" idx="12"/>
          </p:nvPr>
        </p:nvSpPr>
        <p:spPr>
          <a:noFill/>
        </p:spPr>
        <p:txBody>
          <a:bodyPr/>
          <a:lstStyle/>
          <a:p>
            <a:pPr fontAlgn="base">
              <a:spcBef>
                <a:spcPct val="0"/>
              </a:spcBef>
              <a:spcAft>
                <a:spcPct val="0"/>
              </a:spcAft>
            </a:pPr>
            <a:fld id="{4DCB5824-A046-4FEB-B45A-BB845DC0D06D}" type="slidenum">
              <a:rPr lang="en-US" smtClean="0">
                <a:latin typeface="Arial" charset="0"/>
              </a:rPr>
              <a:pPr fontAlgn="base">
                <a:spcBef>
                  <a:spcPct val="0"/>
                </a:spcBef>
                <a:spcAft>
                  <a:spcPct val="0"/>
                </a:spcAft>
              </a:pPr>
              <a:t>28</a:t>
            </a:fld>
            <a:endParaRPr lang="en-US" smtClean="0">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09570">
                                            <p:txEl>
                                              <p:pRg st="1" end="1"/>
                                            </p:txEl>
                                          </p:spTgt>
                                        </p:tgtEl>
                                        <p:attrNameLst>
                                          <p:attrName>style.visibility</p:attrName>
                                        </p:attrNameLst>
                                      </p:cBhvr>
                                      <p:to>
                                        <p:strVal val="visible"/>
                                      </p:to>
                                    </p:set>
                                    <p:anim calcmode="lin" valueType="num">
                                      <p:cBhvr additive="base">
                                        <p:cTn id="7" dur="500" fill="hold"/>
                                        <p:tgtEl>
                                          <p:spTgt spid="109570">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09570">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09570">
                                            <p:txEl>
                                              <p:pRg st="2" end="2"/>
                                            </p:txEl>
                                          </p:spTgt>
                                        </p:tgtEl>
                                        <p:attrNameLst>
                                          <p:attrName>style.visibility</p:attrName>
                                        </p:attrNameLst>
                                      </p:cBhvr>
                                      <p:to>
                                        <p:strVal val="visible"/>
                                      </p:to>
                                    </p:set>
                                    <p:anim calcmode="lin" valueType="num">
                                      <p:cBhvr additive="base">
                                        <p:cTn id="13" dur="500" fill="hold"/>
                                        <p:tgtEl>
                                          <p:spTgt spid="109570">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09570">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109570">
                                            <p:txEl>
                                              <p:pRg st="3" end="3"/>
                                            </p:txEl>
                                          </p:spTgt>
                                        </p:tgtEl>
                                        <p:attrNameLst>
                                          <p:attrName>style.visibility</p:attrName>
                                        </p:attrNameLst>
                                      </p:cBhvr>
                                      <p:to>
                                        <p:strVal val="visible"/>
                                      </p:to>
                                    </p:set>
                                    <p:anim calcmode="lin" valueType="num">
                                      <p:cBhvr additive="base">
                                        <p:cTn id="19" dur="500" fill="hold"/>
                                        <p:tgtEl>
                                          <p:spTgt spid="109570">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09570">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109570">
                                            <p:txEl>
                                              <p:pRg st="4" end="4"/>
                                            </p:txEl>
                                          </p:spTgt>
                                        </p:tgtEl>
                                        <p:attrNameLst>
                                          <p:attrName>style.visibility</p:attrName>
                                        </p:attrNameLst>
                                      </p:cBhvr>
                                      <p:to>
                                        <p:strVal val="visible"/>
                                      </p:to>
                                    </p:set>
                                    <p:anim calcmode="lin" valueType="num">
                                      <p:cBhvr additive="base">
                                        <p:cTn id="25" dur="500" fill="hold"/>
                                        <p:tgtEl>
                                          <p:spTgt spid="109570">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09570">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2"/>
          <p:cNvSpPr>
            <a:spLocks noGrp="1" noChangeArrowheads="1"/>
          </p:cNvSpPr>
          <p:nvPr>
            <p:ph type="title" idx="4294967295"/>
          </p:nvPr>
        </p:nvSpPr>
        <p:spPr/>
        <p:txBody>
          <a:bodyPr/>
          <a:lstStyle/>
          <a:p>
            <a:r>
              <a:rPr lang="en-US" smtClean="0"/>
              <a:t>Take Home Points</a:t>
            </a:r>
          </a:p>
        </p:txBody>
      </p:sp>
      <p:sp>
        <p:nvSpPr>
          <p:cNvPr id="111618" name="Rectangle 3"/>
          <p:cNvSpPr>
            <a:spLocks noGrp="1" noChangeArrowheads="1"/>
          </p:cNvSpPr>
          <p:nvPr>
            <p:ph type="body" idx="4294967295"/>
          </p:nvPr>
        </p:nvSpPr>
        <p:spPr/>
        <p:txBody>
          <a:bodyPr/>
          <a:lstStyle/>
          <a:p>
            <a:r>
              <a:rPr lang="en-US" smtClean="0"/>
              <a:t>Antibiotics are a shared resource… and becoming a scare resource</a:t>
            </a:r>
          </a:p>
          <a:p>
            <a:r>
              <a:rPr lang="en-US" smtClean="0"/>
              <a:t>Appropriate antibiotic use is a patient safety priority </a:t>
            </a:r>
          </a:p>
          <a:p>
            <a:r>
              <a:rPr lang="en-US" smtClean="0"/>
              <a:t>Know the difference between colonization and infection</a:t>
            </a:r>
          </a:p>
          <a:p>
            <a:r>
              <a:rPr lang="en-US" smtClean="0"/>
              <a:t>To combat resistance: Think globally, act locally</a:t>
            </a:r>
            <a:endParaRPr lang="en-US" sz="2800" smtClean="0"/>
          </a:p>
          <a:p>
            <a:endParaRPr lang="en-US" smtClean="0"/>
          </a:p>
          <a:p>
            <a:endParaRPr lang="en-US" smtClean="0"/>
          </a:p>
        </p:txBody>
      </p:sp>
      <p:pic>
        <p:nvPicPr>
          <p:cNvPr id="111619" name="Picture 5" descr="ANd9GcSD8SfADHaWOm5DUWj2i6cXsL67pkZgC1MhbxRnQ-kr0ECmoEYD7GsyZ2cN"/>
          <p:cNvPicPr>
            <a:picLocks noChangeAspect="1" noChangeArrowheads="1"/>
          </p:cNvPicPr>
          <p:nvPr/>
        </p:nvPicPr>
        <p:blipFill>
          <a:blip r:embed="rId2"/>
          <a:srcRect/>
          <a:stretch>
            <a:fillRect/>
          </a:stretch>
        </p:blipFill>
        <p:spPr bwMode="auto">
          <a:xfrm>
            <a:off x="3581400" y="5410200"/>
            <a:ext cx="1190625" cy="1190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3186</TotalTime>
  <Words>982</Words>
  <Application>Microsoft Office PowerPoint</Application>
  <PresentationFormat>On-screen Show (4:3)</PresentationFormat>
  <Paragraphs>107</Paragraphs>
  <Slides>29</Slides>
  <Notes>7</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29</vt:i4>
      </vt:variant>
    </vt:vector>
  </HeadingPairs>
  <TitlesOfParts>
    <vt:vector size="32" baseType="lpstr">
      <vt:lpstr>Default Design</vt:lpstr>
      <vt:lpstr>Photo Editor Photo</vt:lpstr>
      <vt:lpstr>Chart</vt:lpstr>
      <vt:lpstr> Prudent Use of Antibiotics in Long Term Care Residents with Suspected UTI</vt:lpstr>
      <vt:lpstr>Antibiotics in Long Term Care: why do we care?</vt:lpstr>
      <vt:lpstr>The importance of prudent use of antibiotics</vt:lpstr>
      <vt:lpstr>Bad Bugs No Drugs</vt:lpstr>
      <vt:lpstr>The drug development pipeline for antibacterials</vt:lpstr>
      <vt:lpstr>Antimicrobial Therapy </vt:lpstr>
      <vt:lpstr>What is Antimicrobial Stewardship?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burden of infection in long-term care</vt:lpstr>
      <vt:lpstr>PowerPoint Presentation</vt:lpstr>
      <vt:lpstr>Why focus on long term care?</vt:lpstr>
      <vt:lpstr>Why focus on long term care?</vt:lpstr>
      <vt:lpstr>Antibiotic misuse adversely impacts patients</vt:lpstr>
      <vt:lpstr>Association of vancomycin use with resistance</vt:lpstr>
      <vt:lpstr>Annual prevalence of imipenem resistance in P. aeruginosa vs. carbapenem use rate</vt:lpstr>
      <vt:lpstr>Case</vt:lpstr>
      <vt:lpstr>PowerPoint Presentation</vt:lpstr>
      <vt:lpstr>PowerPoint Presentation</vt:lpstr>
      <vt:lpstr>PowerPoint Presentation</vt:lpstr>
      <vt:lpstr>Colonized or Infected: What is the Difference?</vt:lpstr>
      <vt:lpstr>PowerPoint Presentation</vt:lpstr>
      <vt:lpstr>What could have been done differently?</vt:lpstr>
      <vt:lpstr>Take Home Points</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Antibiotic stewardship and beyond</dc:title>
  <dc:creator>Owner</dc:creator>
  <cp:lastModifiedBy>Administrator</cp:lastModifiedBy>
  <cp:revision>18</cp:revision>
  <dcterms:created xsi:type="dcterms:W3CDTF">2012-09-26T17:47:37Z</dcterms:created>
  <dcterms:modified xsi:type="dcterms:W3CDTF">2013-11-21T15:57:43Z</dcterms:modified>
</cp:coreProperties>
</file>